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0" r:id="rId1"/>
  </p:sldMasterIdLst>
  <p:sldIdLst>
    <p:sldId id="256" r:id="rId2"/>
    <p:sldId id="258" r:id="rId3"/>
    <p:sldId id="270" r:id="rId4"/>
    <p:sldId id="281" r:id="rId5"/>
    <p:sldId id="278" r:id="rId6"/>
    <p:sldId id="272" r:id="rId7"/>
    <p:sldId id="275" r:id="rId8"/>
    <p:sldId id="276" r:id="rId9"/>
    <p:sldId id="263" r:id="rId10"/>
    <p:sldId id="280" r:id="rId11"/>
    <p:sldId id="279" r:id="rId12"/>
    <p:sldId id="26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137E4BF-7AF8-8848-AE07-EDCFD7F9A8E8}" type="datetimeFigureOut">
              <a:rPr lang="en-US" smtClean="0"/>
              <a:pPr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2E2098B-32CC-3246-831E-F3BFD1255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feus-eu.org/fdsnws/station/1/" TargetMode="External"/><Relationship Id="rId4" Type="http://schemas.openxmlformats.org/officeDocument/2006/relationships/hyperlink" Target="http://ncedc.org/fdsnws/station/1/" TargetMode="External"/><Relationship Id="rId5" Type="http://schemas.openxmlformats.org/officeDocument/2006/relationships/hyperlink" Target="http://ws.resif.fr/fdsnws/station/1/" TargetMode="External"/><Relationship Id="rId6" Type="http://schemas.openxmlformats.org/officeDocument/2006/relationships/hyperlink" Target="http://geofon-open2.gfz-potsdam.de/fdsnws/station/1/" TargetMode="External"/><Relationship Id="rId7" Type="http://schemas.openxmlformats.org/officeDocument/2006/relationships/hyperlink" Target="http://webservices.rm.ingv.it/fdsnws/station/1/" TargetMode="External"/><Relationship Id="rId8" Type="http://schemas.openxmlformats.org/officeDocument/2006/relationships/hyperlink" Target="http://eida.ethz.ch/fdsnws/event/1/query?starttime=2005-01-07T14:00:00&amp;minmagnitude=3.5&amp;format=text" TargetMode="External"/><Relationship Id="rId9" Type="http://schemas.openxmlformats.org/officeDocument/2006/relationships/hyperlink" Target="http://services.iris.edu/irisws/timeseries/1/query?net=IU&amp;sta=ANMO&amp;cha=BHZ&amp;start=2010-02-27T06:30:00&amp;end=2010-02-27T10:30:00&amp;output=plot&amp;loc=00" TargetMode="External"/><Relationship Id="rId10" Type="http://schemas.openxmlformats.org/officeDocument/2006/relationships/hyperlink" Target="http://service.iris.edu/fdsnws/dataselect/1/query" TargetMode="External"/><Relationship Id="rId11" Type="http://schemas.openxmlformats.org/officeDocument/2006/relationships/hyperlink" Target="http://service.iris.edu/fdsnws/dataselect/1/query?net=IU&amp;sta=ANMO&amp;loc=00&amp;cha=BHZ&amp;starttime=2010-02-27T06:30:00&amp;endtime=2010-02-27T10:30:00&amp;nodata=40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e.iris.edu/fdsnws/dataselect/1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Service Based Approach to Connect Seismological Infrastructures: Current Efforts at the IRIS DMC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Tim Ahern and Chad </a:t>
            </a:r>
            <a:r>
              <a:rPr lang="en-US" dirty="0" err="1" smtClean="0"/>
              <a:t>Trabant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EarthCube </a:t>
            </a:r>
            <a:r>
              <a:rPr lang="en-US" dirty="0" err="1" smtClean="0">
                <a:solidFill>
                  <a:schemeClr val="accent1"/>
                </a:solidFill>
              </a:rPr>
              <a:t>GeoWS</a:t>
            </a:r>
            <a:r>
              <a:rPr lang="en-US" dirty="0" smtClean="0">
                <a:solidFill>
                  <a:schemeClr val="accent1"/>
                </a:solidFill>
              </a:rPr>
              <a:t> Partners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24325" y="3378200"/>
            <a:ext cx="1003300" cy="10795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90"/>
                </a:solidFill>
              </a:rPr>
              <a:t>GeoWS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2413000" y="2540000"/>
            <a:ext cx="4343400" cy="2832100"/>
            <a:chOff x="2413000" y="2540000"/>
            <a:chExt cx="4343400" cy="2832100"/>
          </a:xfrm>
          <a:solidFill>
            <a:srgbClr val="FFFF00"/>
          </a:solidFill>
        </p:grpSpPr>
        <p:sp>
          <p:nvSpPr>
            <p:cNvPr id="6" name="Rectangle 5"/>
            <p:cNvSpPr/>
            <p:nvPr/>
          </p:nvSpPr>
          <p:spPr>
            <a:xfrm>
              <a:off x="3073400" y="254000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IRIS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92700" y="254000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90"/>
                  </a:solidFill>
                </a:rPr>
                <a:t>UNAVCO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13000" y="368935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CUAHS</a:t>
              </a:r>
              <a:r>
                <a:rPr lang="en-US" dirty="0" smtClean="0">
                  <a:solidFill>
                    <a:srgbClr val="000090"/>
                  </a:solidFill>
                </a:rPr>
                <a:t>I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SDSC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73400" y="4838700"/>
              <a:ext cx="10922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Columbia</a:t>
              </a:r>
            </a:p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IEDA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72100" y="483870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Unidata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40400" y="3689350"/>
              <a:ext cx="1016000" cy="5334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Caltech</a:t>
              </a:r>
            </a:p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GPlates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4813300" y="5619353"/>
            <a:ext cx="1574800" cy="10795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CINERGY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47958" y="5619353"/>
            <a:ext cx="1620867" cy="10795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B-Cube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900" y="22518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GGP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00" y="31916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UTEP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Gravity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700" y="41314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Inter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Magnet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50712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Structural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Geology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22518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NEON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91400" y="31916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NGDC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04100" y="4131469"/>
            <a:ext cx="1181100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OOI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19899" y="5071269"/>
            <a:ext cx="1396503" cy="566738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WOVODAT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3824" y="1578769"/>
            <a:ext cx="1311275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RAMADDA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2100" y="157876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Tail Data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Data Centers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135" y="2454871"/>
            <a:ext cx="712195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GGP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6662" y="2454871"/>
            <a:ext cx="936956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UTEP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Gravity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9950" y="2454871"/>
            <a:ext cx="712195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Inter</a:t>
            </a:r>
          </a:p>
          <a:p>
            <a:pPr algn="ctr"/>
            <a:r>
              <a:rPr lang="en-US" dirty="0" err="1" smtClean="0">
                <a:solidFill>
                  <a:srgbClr val="000090"/>
                </a:solidFill>
              </a:rPr>
              <a:t>Mag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477" y="2454871"/>
            <a:ext cx="712195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90"/>
                </a:solidFill>
              </a:rPr>
              <a:t>Struc</a:t>
            </a:r>
            <a:endParaRPr lang="en-US" dirty="0" smtClean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Geol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5417" y="2454871"/>
            <a:ext cx="826494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NEON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8243" y="2454871"/>
            <a:ext cx="966989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NGDC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01567" y="2454871"/>
            <a:ext cx="912033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OOI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7004" y="2471680"/>
            <a:ext cx="842081" cy="566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WOVODAT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7872" y="3805040"/>
            <a:ext cx="1311275" cy="533400"/>
          </a:xfrm>
          <a:prstGeom prst="rect">
            <a:avLst/>
          </a:prstGeom>
          <a:solidFill>
            <a:schemeClr val="accent1"/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RAMADDA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55979" y="3805040"/>
            <a:ext cx="1311275" cy="533400"/>
          </a:xfrm>
          <a:prstGeom prst="rect">
            <a:avLst/>
          </a:prstGeom>
          <a:solidFill>
            <a:schemeClr val="accent1"/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90"/>
                </a:solidFill>
              </a:rPr>
              <a:t>IRIS WS Shell</a:t>
            </a:r>
          </a:p>
          <a:p>
            <a:pPr algn="ctr"/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15" name="Straight Connector 14"/>
          <p:cNvCxnSpPr>
            <a:stCxn id="4" idx="2"/>
            <a:endCxn id="12" idx="1"/>
          </p:cNvCxnSpPr>
          <p:nvPr/>
        </p:nvCxnSpPr>
        <p:spPr>
          <a:xfrm rot="16200000" flipH="1">
            <a:off x="780987" y="2784854"/>
            <a:ext cx="1050131" cy="1523639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12" idx="0"/>
          </p:cNvCxnSpPr>
          <p:nvPr/>
        </p:nvCxnSpPr>
        <p:spPr>
          <a:xfrm rot="16200000" flipH="1">
            <a:off x="1797610" y="2879139"/>
            <a:ext cx="783431" cy="106837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  <a:endCxn id="12" idx="0"/>
          </p:cNvCxnSpPr>
          <p:nvPr/>
        </p:nvCxnSpPr>
        <p:spPr>
          <a:xfrm rot="5400000">
            <a:off x="2353064" y="3392055"/>
            <a:ext cx="783431" cy="4253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  <a:endCxn id="12" idx="0"/>
          </p:cNvCxnSpPr>
          <p:nvPr/>
        </p:nvCxnSpPr>
        <p:spPr>
          <a:xfrm rot="5400000">
            <a:off x="2852328" y="2892792"/>
            <a:ext cx="783431" cy="1041065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  <a:endCxn id="12" idx="3"/>
          </p:cNvCxnSpPr>
          <p:nvPr/>
        </p:nvCxnSpPr>
        <p:spPr>
          <a:xfrm rot="5400000">
            <a:off x="3586935" y="2830630"/>
            <a:ext cx="1033322" cy="144889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2"/>
            <a:endCxn id="13" idx="0"/>
          </p:cNvCxnSpPr>
          <p:nvPr/>
        </p:nvCxnSpPr>
        <p:spPr>
          <a:xfrm rot="16200000" flipH="1">
            <a:off x="6138425" y="2831847"/>
            <a:ext cx="783431" cy="1162953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2"/>
            <a:endCxn id="13" idx="0"/>
          </p:cNvCxnSpPr>
          <p:nvPr/>
        </p:nvCxnSpPr>
        <p:spPr>
          <a:xfrm rot="5400000">
            <a:off x="6729963" y="3403264"/>
            <a:ext cx="783431" cy="2012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2"/>
            <a:endCxn id="13" idx="0"/>
          </p:cNvCxnSpPr>
          <p:nvPr/>
        </p:nvCxnSpPr>
        <p:spPr>
          <a:xfrm rot="5400000">
            <a:off x="7342886" y="2790341"/>
            <a:ext cx="783431" cy="1245967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1"/>
          <p:cNvGrpSpPr/>
          <p:nvPr/>
        </p:nvGrpSpPr>
        <p:grpSpPr>
          <a:xfrm>
            <a:off x="297881" y="5143010"/>
            <a:ext cx="8498665" cy="1332792"/>
            <a:chOff x="188135" y="5143010"/>
            <a:chExt cx="8498665" cy="1332792"/>
          </a:xfrm>
        </p:grpSpPr>
        <p:sp>
          <p:nvSpPr>
            <p:cNvPr id="41" name="Rectangle 40"/>
            <p:cNvSpPr/>
            <p:nvPr/>
          </p:nvSpPr>
          <p:spPr>
            <a:xfrm>
              <a:off x="188135" y="5143010"/>
              <a:ext cx="8498665" cy="13327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49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7200" y="5331169"/>
              <a:ext cx="79003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These 8 data collections plus the datasets from our funded centers address 14 of the 15 identified needs in a user scenario in geodynamics identified at the EarthCube-</a:t>
              </a:r>
              <a:r>
                <a:rPr lang="en-US" dirty="0" err="1" smtClean="0"/>
                <a:t>EarthScope</a:t>
              </a:r>
              <a:r>
                <a:rPr lang="en-US" dirty="0" smtClean="0"/>
                <a:t> End User workshop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Standardized space-time queries for 14 geosciences data types/centers</a:t>
            </a:r>
          </a:p>
          <a:p>
            <a:pPr lvl="1"/>
            <a:r>
              <a:rPr lang="en-US" dirty="0" smtClean="0"/>
              <a:t>Data discovery client</a:t>
            </a:r>
          </a:p>
          <a:p>
            <a:r>
              <a:rPr lang="en-US" dirty="0" smtClean="0"/>
              <a:t>Standardized documentation</a:t>
            </a:r>
          </a:p>
          <a:p>
            <a:r>
              <a:rPr lang="en-US" dirty="0" smtClean="0"/>
              <a:t>URL builders</a:t>
            </a:r>
          </a:p>
          <a:p>
            <a:pPr lvl="1"/>
            <a:r>
              <a:rPr lang="en-US" dirty="0" smtClean="0"/>
              <a:t>GUI to URL builders to provide proper URL construction</a:t>
            </a:r>
          </a:p>
          <a:p>
            <a:r>
              <a:rPr lang="en-US" dirty="0" smtClean="0"/>
              <a:t>Development of Simple clients</a:t>
            </a:r>
          </a:p>
          <a:p>
            <a:r>
              <a:rPr lang="en-US" smtClean="0"/>
              <a:t>Standard and Simple </a:t>
            </a:r>
            <a:r>
              <a:rPr lang="en-US" dirty="0" smtClean="0"/>
              <a:t>cross-domain formats developed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in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Federated Services in Seismology (COOPEUS)</a:t>
            </a:r>
          </a:p>
          <a:p>
            <a:pPr lvl="1"/>
            <a:r>
              <a:rPr lang="en-US" dirty="0" smtClean="0"/>
              <a:t>Standardized access to seismological Data Centers resulting in federated services within seismology</a:t>
            </a:r>
          </a:p>
          <a:p>
            <a:pPr lvl="1"/>
            <a:r>
              <a:rPr lang="en-US" dirty="0" smtClean="0"/>
              <a:t>Vertical Integration in seismology</a:t>
            </a:r>
          </a:p>
          <a:p>
            <a:r>
              <a:rPr lang="en-US" dirty="0" smtClean="0"/>
              <a:t>Horizontal Integration Across Earth Sciences</a:t>
            </a:r>
          </a:p>
          <a:p>
            <a:pPr lvl="1"/>
            <a:r>
              <a:rPr lang="en-US" dirty="0" smtClean="0"/>
              <a:t>Initial funding from NSF EarthCube</a:t>
            </a:r>
          </a:p>
          <a:p>
            <a:pPr lvl="2"/>
            <a:r>
              <a:rPr lang="en-US" dirty="0" err="1" smtClean="0"/>
              <a:t>GeoWS</a:t>
            </a:r>
            <a:endParaRPr lang="en-US" dirty="0" smtClean="0"/>
          </a:p>
          <a:p>
            <a:pPr lvl="3"/>
            <a:r>
              <a:rPr lang="en-US" dirty="0" smtClean="0"/>
              <a:t>Deploying “somewhat” standard web services across geosciences</a:t>
            </a:r>
          </a:p>
          <a:p>
            <a:pPr lvl="2"/>
            <a:r>
              <a:rPr lang="en-US" dirty="0" smtClean="0"/>
              <a:t>Brokering – B-Cube</a:t>
            </a:r>
          </a:p>
          <a:p>
            <a:pPr lvl="2"/>
            <a:r>
              <a:rPr lang="en-US" dirty="0" err="1" smtClean="0"/>
              <a:t>Registation</a:t>
            </a:r>
            <a:r>
              <a:rPr lang="en-US" dirty="0" smtClean="0"/>
              <a:t> Services - CINERGI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Integration of Seismological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FDSN federated web services</a:t>
            </a:r>
          </a:p>
          <a:p>
            <a:pPr lvl="1"/>
            <a:r>
              <a:rPr lang="en-US" dirty="0" err="1" smtClean="0"/>
              <a:t>dataselect</a:t>
            </a:r>
            <a:r>
              <a:rPr lang="en-US" dirty="0" smtClean="0"/>
              <a:t> – for time series observations</a:t>
            </a:r>
          </a:p>
          <a:p>
            <a:pPr lvl="1"/>
            <a:r>
              <a:rPr lang="en-US" dirty="0" smtClean="0"/>
              <a:t>station – for metadata describing the recording station</a:t>
            </a:r>
          </a:p>
          <a:p>
            <a:pPr lvl="1"/>
            <a:r>
              <a:rPr lang="en-US" dirty="0" smtClean="0"/>
              <a:t>event – info related to earth2uakes and events</a:t>
            </a:r>
          </a:p>
          <a:p>
            <a:r>
              <a:rPr lang="en-US" dirty="0" smtClean="0"/>
              <a:t>Fully adopted by the FDSN working groups</a:t>
            </a:r>
          </a:p>
          <a:p>
            <a:pPr lvl="1"/>
            <a:r>
              <a:rPr lang="en-US" dirty="0" smtClean="0"/>
              <a:t>Description of the payload (XML, text, etc)</a:t>
            </a:r>
          </a:p>
          <a:p>
            <a:pPr lvl="1"/>
            <a:r>
              <a:rPr lang="en-US" dirty="0" smtClean="0"/>
              <a:t>Calling convention ( parameter specifications)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in Federation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65050"/>
            <a:ext cx="4457700" cy="269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436450"/>
            <a:ext cx="2895600" cy="3098800"/>
          </a:xfrm>
          <a:prstGeom prst="rect">
            <a:avLst/>
          </a:prstGeom>
        </p:spPr>
      </p:pic>
      <p:sp>
        <p:nvSpPr>
          <p:cNvPr id="7" name="Hexagon 6"/>
          <p:cNvSpPr/>
          <p:nvPr/>
        </p:nvSpPr>
        <p:spPr>
          <a:xfrm>
            <a:off x="457200" y="2797051"/>
            <a:ext cx="266281" cy="241125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288060" y="3576376"/>
            <a:ext cx="266281" cy="241125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7160646" y="2973251"/>
            <a:ext cx="266281" cy="241125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7293786" y="4394490"/>
            <a:ext cx="266281" cy="241125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8420519" y="2917613"/>
            <a:ext cx="266281" cy="241125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8154238" y="5016325"/>
            <a:ext cx="266281" cy="241125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7887957" y="4153365"/>
            <a:ext cx="266281" cy="241125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Standardization of web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0593" y="1959184"/>
            <a:ext cx="69443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IRIS 			http://service.iris.edu/fdsnws/station/1/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ORFEUS		http://www.orfeus-eu.org/fdsnws/station/1/</a:t>
            </a:r>
            <a:endParaRPr lang="en-US" u="sng" dirty="0" smtClean="0"/>
          </a:p>
          <a:p>
            <a:r>
              <a:rPr lang="en-US" u="sng" dirty="0" smtClean="0">
                <a:hlinkClick r:id="rId4"/>
              </a:rPr>
              <a:t>NCEDC		http://ncedc.org/fdsnws/station/1/</a:t>
            </a:r>
            <a:endParaRPr lang="en-US" u="sng" dirty="0" smtClean="0"/>
          </a:p>
          <a:p>
            <a:r>
              <a:rPr lang="en-US" u="sng" dirty="0" smtClean="0">
                <a:hlinkClick r:id="rId5"/>
              </a:rPr>
              <a:t>RESIF		http://ws.resif.fr/fdsnws/station/1/</a:t>
            </a:r>
            <a:endParaRPr lang="en-US" u="sng" dirty="0" smtClean="0"/>
          </a:p>
          <a:p>
            <a:r>
              <a:rPr lang="en-US" u="sng" dirty="0" smtClean="0">
                <a:hlinkClick r:id="rId6"/>
              </a:rPr>
              <a:t>GEOFON		http://geofon-open2.gfz-potsdam.de/fdsnws/station/1/</a:t>
            </a:r>
            <a:endParaRPr lang="en-US" u="sng" dirty="0" smtClean="0"/>
          </a:p>
          <a:p>
            <a:r>
              <a:rPr lang="en-US" u="sng" dirty="0" smtClean="0"/>
              <a:t>INGV		</a:t>
            </a:r>
            <a:r>
              <a:rPr lang="en-US" u="sng" dirty="0" smtClean="0">
                <a:hlinkClick r:id="rId7"/>
              </a:rPr>
              <a:t>http://webservices.rm.ingv.it/fdsnws/station/1/</a:t>
            </a:r>
            <a:endParaRPr lang="en-US" u="sng" dirty="0" smtClean="0"/>
          </a:p>
          <a:p>
            <a:r>
              <a:rPr lang="en-US" u="sng" dirty="0" smtClean="0"/>
              <a:t>ETH			</a:t>
            </a:r>
            <a:r>
              <a:rPr lang="en-US" u="sng" dirty="0" smtClean="0">
                <a:hlinkClick r:id="rId8"/>
              </a:rPr>
              <a:t>http://eida.ethz.ch/fdsnws</a:t>
            </a:r>
            <a:r>
              <a:rPr lang="en-US" u="sng" dirty="0" smtClean="0"/>
              <a:t>/station/1/</a:t>
            </a:r>
          </a:p>
          <a:p>
            <a:endParaRPr lang="en-US" dirty="0" smtClean="0"/>
          </a:p>
          <a:p>
            <a:endParaRPr lang="en-US" dirty="0" smtClean="0">
              <a:hlinkClick r:id="rId9"/>
            </a:endParaRPr>
          </a:p>
          <a:p>
            <a:r>
              <a:rPr lang="en-US" sz="1400" dirty="0" err="1" smtClean="0">
                <a:hlinkClick r:id="rId10"/>
              </a:rPr>
              <a:t>query</a:t>
            </a:r>
            <a:r>
              <a:rPr lang="en-US" sz="1400" dirty="0" err="1" smtClean="0"/>
              <a:t>?</a:t>
            </a:r>
            <a:r>
              <a:rPr lang="en-US" sz="1400" dirty="0" err="1" smtClean="0">
                <a:hlinkClick r:id="rId11"/>
              </a:rPr>
              <a:t>net</a:t>
            </a:r>
            <a:r>
              <a:rPr lang="en-US" sz="1400" dirty="0" smtClean="0">
                <a:hlinkClick r:id="rId11"/>
              </a:rPr>
              <a:t>=IU&amp;sta=ANMO&amp;loc=00&amp;cha=BHZ&amp;starttime=2010-02-27T06:30:00&amp;endtime=2010-02-27T10:30:00&amp;nodata=404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7429" y="1589852"/>
            <a:ext cx="6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 URL: unique for each data center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829" y="4133334"/>
            <a:ext cx="61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Parameters: standardized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from an FDSN service - </a:t>
            </a:r>
            <a:r>
              <a:rPr lang="en-US" dirty="0" err="1" smtClean="0"/>
              <a:t>dataselect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78" y="1537041"/>
            <a:ext cx="7829844" cy="532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Accessing Information from </a:t>
            </a:r>
            <a:br>
              <a:rPr lang="en-US" sz="3600" dirty="0" smtClean="0"/>
            </a:br>
            <a:r>
              <a:rPr lang="en-US" sz="3600" dirty="0" smtClean="0"/>
              <a:t>NCEDC (BK), RESIF (FR), and IRIS (IU)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1" y="1911729"/>
            <a:ext cx="8745373" cy="376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Federator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5677" y="1590171"/>
            <a:ext cx="8229600" cy="99551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IRIS is developing a federating web service that will allow a user to make a request to a web service at IRIS. This service will return a set of URLs that will allow the software running on a user’s computer to directly access the appropriate data center to service their request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3606800" y="4038600"/>
            <a:ext cx="1358900" cy="1333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</a:t>
            </a:r>
          </a:p>
          <a:p>
            <a:pPr algn="ctr"/>
            <a:r>
              <a:rPr lang="en-US" sz="1400" dirty="0" smtClean="0"/>
              <a:t>Federator</a:t>
            </a:r>
            <a:endParaRPr lang="en-US" sz="1400" dirty="0"/>
          </a:p>
        </p:txBody>
      </p:sp>
      <p:cxnSp>
        <p:nvCxnSpPr>
          <p:cNvPr id="42" name="Straight Connector 41"/>
          <p:cNvCxnSpPr>
            <a:endCxn id="4" idx="1"/>
          </p:cNvCxnSpPr>
          <p:nvPr/>
        </p:nvCxnSpPr>
        <p:spPr>
          <a:xfrm>
            <a:off x="3090008" y="3606800"/>
            <a:ext cx="715798" cy="627087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350000" y="4339444"/>
            <a:ext cx="1536700" cy="744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965700" y="4705350"/>
            <a:ext cx="1384300" cy="1588"/>
          </a:xfrm>
          <a:prstGeom prst="line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" idx="4"/>
            <a:endCxn id="4" idx="0"/>
          </p:cNvCxnSpPr>
          <p:nvPr/>
        </p:nvCxnSpPr>
        <p:spPr>
          <a:xfrm rot="16200000" flipH="1">
            <a:off x="3872441" y="3624791"/>
            <a:ext cx="431800" cy="395817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4277464" y="3615588"/>
            <a:ext cx="431802" cy="41422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2" idx="4"/>
          </p:cNvCxnSpPr>
          <p:nvPr/>
        </p:nvCxnSpPr>
        <p:spPr>
          <a:xfrm rot="5400000">
            <a:off x="4824346" y="3482932"/>
            <a:ext cx="627086" cy="874822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" idx="3"/>
          </p:cNvCxnSpPr>
          <p:nvPr/>
        </p:nvCxnSpPr>
        <p:spPr>
          <a:xfrm flipV="1">
            <a:off x="3090009" y="5176813"/>
            <a:ext cx="715797" cy="627089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4700478" y="5176815"/>
            <a:ext cx="785922" cy="627087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3849687" y="5412848"/>
            <a:ext cx="431801" cy="35030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4277465" y="5380887"/>
            <a:ext cx="431800" cy="414226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25"/>
          <p:cNvGrpSpPr/>
          <p:nvPr/>
        </p:nvGrpSpPr>
        <p:grpSpPr>
          <a:xfrm>
            <a:off x="3036819" y="2585684"/>
            <a:ext cx="4094231" cy="1741459"/>
            <a:chOff x="3036819" y="2585684"/>
            <a:chExt cx="4094231" cy="1741459"/>
          </a:xfrm>
        </p:grpSpPr>
        <p:cxnSp>
          <p:nvCxnSpPr>
            <p:cNvPr id="107" name="Straight Connector 106"/>
            <p:cNvCxnSpPr/>
            <p:nvPr/>
          </p:nvCxnSpPr>
          <p:spPr>
            <a:xfrm rot="5400000">
              <a:off x="2806846" y="2828751"/>
              <a:ext cx="461534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3686363" y="2898081"/>
              <a:ext cx="384558" cy="901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571521" y="3009158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5417850" y="3109182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038407" y="2585684"/>
              <a:ext cx="4092643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874137" y="2697213"/>
              <a:ext cx="3256913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4733559" y="2810332"/>
              <a:ext cx="2397491" cy="146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579888" y="2962732"/>
              <a:ext cx="1551162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6259529" y="3456414"/>
              <a:ext cx="1741457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6"/>
          <p:cNvGrpSpPr/>
          <p:nvPr/>
        </p:nvGrpSpPr>
        <p:grpSpPr>
          <a:xfrm flipV="1">
            <a:off x="3058289" y="5029534"/>
            <a:ext cx="4094231" cy="1741459"/>
            <a:chOff x="3036819" y="2585684"/>
            <a:chExt cx="4094231" cy="1741459"/>
          </a:xfrm>
        </p:grpSpPr>
        <p:cxnSp>
          <p:nvCxnSpPr>
            <p:cNvPr id="128" name="Straight Connector 127"/>
            <p:cNvCxnSpPr/>
            <p:nvPr/>
          </p:nvCxnSpPr>
          <p:spPr>
            <a:xfrm rot="5400000">
              <a:off x="2806846" y="2828751"/>
              <a:ext cx="461534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3686363" y="2898081"/>
              <a:ext cx="384558" cy="901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4571521" y="3009158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417850" y="3109182"/>
              <a:ext cx="3175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038407" y="2585684"/>
              <a:ext cx="4092643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3874137" y="2697213"/>
              <a:ext cx="3256913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733559" y="2810332"/>
              <a:ext cx="2397491" cy="146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5579888" y="2962732"/>
              <a:ext cx="1551162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6259529" y="3456414"/>
              <a:ext cx="1741457" cy="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57"/>
          <p:cNvGrpSpPr/>
          <p:nvPr/>
        </p:nvGrpSpPr>
        <p:grpSpPr>
          <a:xfrm>
            <a:off x="2819400" y="5803900"/>
            <a:ext cx="3009900" cy="508000"/>
            <a:chOff x="2806700" y="2933700"/>
            <a:chExt cx="3009900" cy="508000"/>
          </a:xfrm>
        </p:grpSpPr>
        <p:sp>
          <p:nvSpPr>
            <p:cNvPr id="59" name="Oval 58"/>
            <p:cNvSpPr/>
            <p:nvPr/>
          </p:nvSpPr>
          <p:spPr>
            <a:xfrm>
              <a:off x="4491566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649133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8067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3340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806700" y="3098800"/>
            <a:ext cx="3009900" cy="508000"/>
            <a:chOff x="2806700" y="2933700"/>
            <a:chExt cx="3009900" cy="508000"/>
          </a:xfrm>
        </p:grpSpPr>
        <p:sp>
          <p:nvSpPr>
            <p:cNvPr id="5" name="Oval 4"/>
            <p:cNvSpPr/>
            <p:nvPr/>
          </p:nvSpPr>
          <p:spPr>
            <a:xfrm>
              <a:off x="4491566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49133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067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34000" y="2933700"/>
              <a:ext cx="482600" cy="5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/>
          <p:cNvCxnSpPr>
            <a:stCxn id="45" idx="3"/>
            <a:endCxn id="4" idx="2"/>
          </p:cNvCxnSpPr>
          <p:nvPr/>
        </p:nvCxnSpPr>
        <p:spPr>
          <a:xfrm flipV="1">
            <a:off x="2819400" y="4705350"/>
            <a:ext cx="787400" cy="4933"/>
          </a:xfrm>
          <a:prstGeom prst="straightConnector1">
            <a:avLst/>
          </a:prstGeom>
          <a:ln w="76200" cmpd="sng"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07380" y="4141176"/>
            <a:ext cx="1917959" cy="1158821"/>
            <a:chOff x="907380" y="4141176"/>
            <a:chExt cx="1917959" cy="1158821"/>
          </a:xfrm>
        </p:grpSpPr>
        <p:sp>
          <p:nvSpPr>
            <p:cNvPr id="45" name="Rounded Rectangle 44"/>
            <p:cNvSpPr/>
            <p:nvPr/>
          </p:nvSpPr>
          <p:spPr>
            <a:xfrm>
              <a:off x="936301" y="4141176"/>
              <a:ext cx="1883099" cy="113821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5" idx="1"/>
              <a:endCxn id="45" idx="3"/>
            </p:cNvCxnSpPr>
            <p:nvPr/>
          </p:nvCxnSpPr>
          <p:spPr>
            <a:xfrm rot="10800000" flipH="1">
              <a:off x="936300" y="4723935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 flipH="1">
              <a:off x="921840" y="4871784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H="1">
              <a:off x="907380" y="5019633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H="1">
              <a:off x="930000" y="5167483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H="1">
              <a:off x="934080" y="4576086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 flipH="1">
              <a:off x="919620" y="4428237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H="1">
              <a:off x="942240" y="4280388"/>
              <a:ext cx="1883099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24793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671706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818619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965532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1112445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1259358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1406271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1553184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700097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847010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1993923" y="4720353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140836" y="4730891"/>
              <a:ext cx="1138210" cy="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 flipV="1">
            <a:off x="2861733" y="4710283"/>
            <a:ext cx="787400" cy="4933"/>
          </a:xfrm>
          <a:prstGeom prst="straightConnector1">
            <a:avLst/>
          </a:prstGeom>
          <a:ln w="76200" cmpd="sng">
            <a:solidFill>
              <a:srgbClr val="3366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EarthCube: </a:t>
            </a:r>
            <a:r>
              <a:rPr lang="en-US" dirty="0" err="1" smtClean="0"/>
              <a:t>GeoWS</a:t>
            </a:r>
            <a:r>
              <a:rPr lang="en-US" dirty="0" smtClean="0"/>
              <a:t> Overall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simplify </a:t>
            </a:r>
          </a:p>
          <a:p>
            <a:pPr lvl="1"/>
            <a:r>
              <a:rPr lang="en-US" dirty="0" smtClean="0"/>
              <a:t>Data discovery</a:t>
            </a:r>
          </a:p>
          <a:p>
            <a:pPr lvl="2"/>
            <a:r>
              <a:rPr lang="en-US" dirty="0" smtClean="0"/>
              <a:t>Standard and simplified web services supporting space-time (and more) queries</a:t>
            </a:r>
          </a:p>
          <a:p>
            <a:pPr lvl="1"/>
            <a:r>
              <a:rPr lang="en-US" dirty="0" smtClean="0"/>
              <a:t>Data access</a:t>
            </a:r>
          </a:p>
          <a:p>
            <a:pPr lvl="2"/>
            <a:r>
              <a:rPr lang="en-US" dirty="0" smtClean="0"/>
              <a:t>Simplified services also mean simple clients</a:t>
            </a:r>
          </a:p>
          <a:p>
            <a:pPr lvl="3"/>
            <a:r>
              <a:rPr lang="en-US" dirty="0" smtClean="0"/>
              <a:t>PERL, </a:t>
            </a:r>
            <a:r>
              <a:rPr lang="en-US" dirty="0" err="1" smtClean="0"/>
              <a:t>MatLab</a:t>
            </a:r>
            <a:r>
              <a:rPr lang="en-US" dirty="0" smtClean="0"/>
              <a:t>, R, </a:t>
            </a:r>
            <a:r>
              <a:rPr lang="en-US" dirty="0" err="1" smtClean="0"/>
              <a:t>wget</a:t>
            </a:r>
            <a:r>
              <a:rPr lang="en-US" dirty="0" smtClean="0"/>
              <a:t>, etc</a:t>
            </a:r>
          </a:p>
          <a:p>
            <a:pPr lvl="1"/>
            <a:r>
              <a:rPr lang="en-US" dirty="0" smtClean="0"/>
              <a:t>Data Usability</a:t>
            </a:r>
          </a:p>
          <a:p>
            <a:pPr lvl="2"/>
            <a:r>
              <a:rPr lang="en-US" dirty="0" smtClean="0"/>
              <a:t>When possible standard widely used formats will be supported and when reasonable text output formats will be available to aid in interdisciplinary access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3.1|17.8|3.8|21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6|37.3|21.3|3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2|3.2|6.2|16.7|19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298</TotalTime>
  <Words>589</Words>
  <Application>Microsoft Macintosh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A Service Based Approach to Connect Seismological Infrastructures: Current Efforts at the IRIS DMC</vt:lpstr>
      <vt:lpstr>Key points in this talk</vt:lpstr>
      <vt:lpstr>Vertical Integration of Seismological Data Centers</vt:lpstr>
      <vt:lpstr>Participants in Federation</vt:lpstr>
      <vt:lpstr>Standardization of web services</vt:lpstr>
      <vt:lpstr>Output from an FDSN service - dataselect</vt:lpstr>
      <vt:lpstr>Accessing Information from  NCEDC (BK), RESIF (FR), and IRIS (IU)</vt:lpstr>
      <vt:lpstr>IRIS Federator</vt:lpstr>
      <vt:lpstr>EarthCube: GeoWS Overall Goals</vt:lpstr>
      <vt:lpstr>EarthCube GeoWS Partners</vt:lpstr>
      <vt:lpstr>Contributing Data Centers</vt:lpstr>
      <vt:lpstr>Key milestones</vt:lpstr>
      <vt:lpstr>Thank You!</vt:lpstr>
    </vt:vector>
  </TitlesOfParts>
  <Company>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in Data Quality, Integration and Reliability: New Developments at the IRIS DMC</dc:title>
  <dc:creator>Tim Ahern</dc:creator>
  <cp:lastModifiedBy>Tim Ahern</cp:lastModifiedBy>
  <cp:revision>27</cp:revision>
  <dcterms:created xsi:type="dcterms:W3CDTF">2014-04-30T15:12:01Z</dcterms:created>
  <dcterms:modified xsi:type="dcterms:W3CDTF">2014-04-30T15:32:48Z</dcterms:modified>
</cp:coreProperties>
</file>