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Override PartName="/ppt/slides/slide9.xml" ContentType="application/vnd.openxmlformats-officedocument.presentationml.slide+xml"/>
  <Default Extension="xml" ContentType="application/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Default Extension="tiff" ContentType="image/tiff"/>
  <Override PartName="/ppt/viewProps.xml" ContentType="application/vnd.openxmlformats-officedocument.presentationml.viewProp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howSpecialPlsOnTitleSld="0" saveSubsetFonts="1" autoCompressPictures="0">
  <p:sldMasterIdLst>
    <p:sldMasterId id="2147483658" r:id="rId1"/>
  </p:sldMasterIdLst>
  <p:notesMasterIdLst>
    <p:notesMasterId r:id="rId12"/>
  </p:notesMasterIdLst>
  <p:handoutMasterIdLst>
    <p:handoutMasterId r:id="rId13"/>
  </p:handoutMasterIdLst>
  <p:sldIdLst>
    <p:sldId id="1542" r:id="rId2"/>
    <p:sldId id="1543" r:id="rId3"/>
    <p:sldId id="1544" r:id="rId4"/>
    <p:sldId id="1545" r:id="rId5"/>
    <p:sldId id="1551" r:id="rId6"/>
    <p:sldId id="1546" r:id="rId7"/>
    <p:sldId id="1547" r:id="rId8"/>
    <p:sldId id="1548" r:id="rId9"/>
    <p:sldId id="1549" r:id="rId10"/>
    <p:sldId id="1550" r:id="rId11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41A4FF"/>
    <a:srgbClr val="CC0000"/>
    <a:srgbClr val="D4ED9D"/>
    <a:srgbClr val="E2F9FF"/>
    <a:srgbClr val="D6E9FF"/>
    <a:srgbClr val="EBFFD7"/>
    <a:srgbClr val="178EFF"/>
    <a:srgbClr val="E4EFFF"/>
    <a:srgbClr val="FF0005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9" autoAdjust="0"/>
    <p:restoredTop sz="89010" autoAdjust="0"/>
  </p:normalViewPr>
  <p:slideViewPr>
    <p:cSldViewPr snapToGrid="0">
      <p:cViewPr varScale="1">
        <p:scale>
          <a:sx n="142" d="100"/>
          <a:sy n="142" d="100"/>
        </p:scale>
        <p:origin x="-1384" y="-104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fld id="{E88D5DDD-B1B1-C540-AD52-F40FC214A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0563"/>
            <a:ext cx="4611688" cy="3459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fld id="{4279B2C3-A743-6149-A045-28004014A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IRIS makes many</a:t>
            </a:r>
            <a:r>
              <a:rPr lang="en-US" baseline="0" dirty="0" smtClean="0"/>
              <a:t> tools available for dealing with SEED and Mini-SEED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79B2C3-A743-6149-A045-28004014A29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f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RIS DMS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15791"/>
            <a:ext cx="9144000" cy="1404620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8" name="Picture 7" descr="nsf1.tif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486400"/>
            <a:ext cx="1301386" cy="1309226"/>
          </a:xfrm>
          <a:prstGeom prst="rect">
            <a:avLst/>
          </a:prstGeom>
        </p:spPr>
      </p:pic>
      <p:pic>
        <p:nvPicPr>
          <p:cNvPr id="9" name="Picture 8" descr="the IRIS Consortium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8600" y="5562600"/>
            <a:ext cx="1163240" cy="1163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RIS 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817946"/>
            <a:ext cx="9144000" cy="7580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A53A1896-238C-E345-949F-9D4DA5FF67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3969" y="6276917"/>
            <a:ext cx="179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August 2010</a:t>
            </a:r>
          </a:p>
          <a:p>
            <a:r>
              <a:rPr lang="en-US" sz="1200" dirty="0" err="1" smtClean="0"/>
              <a:t>Foz</a:t>
            </a:r>
            <a:r>
              <a:rPr lang="en-US" sz="1200" dirty="0" smtClean="0"/>
              <a:t> do Iguaçu - </a:t>
            </a:r>
            <a:r>
              <a:rPr lang="en-US" sz="1200" dirty="0" err="1" smtClean="0"/>
              <a:t>Brasil</a:t>
            </a:r>
            <a:endParaRPr lang="en-US" sz="12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419080" y="6278782"/>
            <a:ext cx="230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IRIS</a:t>
            </a:r>
          </a:p>
          <a:p>
            <a:r>
              <a:rPr lang="en-US" sz="1200" i="1" dirty="0" smtClean="0"/>
              <a:t>Data Management Workshop</a:t>
            </a:r>
            <a:endParaRPr lang="en-US" sz="1200" i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798513" y="1881188"/>
            <a:ext cx="7626350" cy="41433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777240"/>
            <a:ext cx="9144000" cy="584776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3200" dirty="0"/>
          </a:p>
        </p:txBody>
      </p:sp>
      <p:pic>
        <p:nvPicPr>
          <p:cNvPr id="10" name="Picture 9" descr="IRIS-DMS-waveform-banner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8587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Waveform Data Exchange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Ringserver related software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20808" y="1757418"/>
            <a:ext cx="8623192" cy="41547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500" b="1" dirty="0" smtClean="0"/>
              <a:t>dalitool </a:t>
            </a:r>
            <a:r>
              <a:rPr lang="en-US" sz="2500" dirty="0" smtClean="0"/>
              <a:t>– General purpose ringserver query</a:t>
            </a:r>
          </a:p>
          <a:p>
            <a:pPr lvl="1"/>
            <a:r>
              <a:rPr lang="en-US" sz="2500" dirty="0" smtClean="0"/>
              <a:t>Report server ID, version, general status, transfer rate</a:t>
            </a:r>
          </a:p>
          <a:p>
            <a:pPr lvl="1"/>
            <a:r>
              <a:rPr lang="en-US" sz="2500" dirty="0" smtClean="0"/>
              <a:t>List connected clients and associated stats</a:t>
            </a:r>
          </a:p>
          <a:p>
            <a:pPr lvl="1">
              <a:spcAft>
                <a:spcPts val="1200"/>
              </a:spcAft>
            </a:pPr>
            <a:r>
              <a:rPr lang="en-US" sz="2500" dirty="0" smtClean="0"/>
              <a:t>Data stream inspection</a:t>
            </a:r>
          </a:p>
          <a:p>
            <a:pPr>
              <a:spcAft>
                <a:spcPts val="1200"/>
              </a:spcAft>
            </a:pPr>
            <a:r>
              <a:rPr lang="en-US" sz="2500" b="1" dirty="0" smtClean="0"/>
              <a:t>dali2liss </a:t>
            </a:r>
            <a:r>
              <a:rPr lang="en-US" sz="2500" dirty="0" smtClean="0"/>
              <a:t>– Create LISS servers from ringserver streams</a:t>
            </a:r>
          </a:p>
          <a:p>
            <a:pPr>
              <a:spcAft>
                <a:spcPts val="1200"/>
              </a:spcAft>
            </a:pPr>
            <a:r>
              <a:rPr lang="en-US" sz="2500" b="1" dirty="0" smtClean="0"/>
              <a:t>slink2dali </a:t>
            </a:r>
            <a:r>
              <a:rPr lang="en-US" sz="2500" dirty="0" smtClean="0"/>
              <a:t>– Send SeedLink streams to ringserver (beta)</a:t>
            </a:r>
          </a:p>
          <a:p>
            <a:r>
              <a:rPr lang="en-US" sz="2500" b="1" dirty="0" smtClean="0"/>
              <a:t>mseedscan2dali </a:t>
            </a:r>
            <a:r>
              <a:rPr lang="en-US" sz="2500" dirty="0" smtClean="0"/>
              <a:t>– Alternate Mini-SEED </a:t>
            </a:r>
            <a:r>
              <a:rPr lang="en-US" sz="2400" dirty="0" smtClean="0"/>
              <a:t>scanner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challenges of data exchange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18745" y="1708350"/>
            <a:ext cx="8244255" cy="440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87417" y="1559776"/>
            <a:ext cx="8077200" cy="469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format</a:t>
            </a:r>
          </a:p>
          <a:p>
            <a:pPr marL="800100" lvl="1" indent="-342900" algn="l" eaLnBrk="0" hangingPunct="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2400" b="0" kern="0" dirty="0" smtClean="0">
                <a:latin typeface="+mn-lt"/>
              </a:rPr>
              <a:t>SEED, IMS/GSE, SAC, </a:t>
            </a:r>
            <a:r>
              <a:rPr lang="en-US" sz="2400" b="0" kern="0" dirty="0" err="1" smtClean="0">
                <a:latin typeface="+mn-lt"/>
              </a:rPr>
              <a:t>SeisAn</a:t>
            </a:r>
            <a:r>
              <a:rPr lang="en-US" sz="2400" b="0" kern="0" dirty="0" smtClean="0">
                <a:latin typeface="+mn-lt"/>
              </a:rPr>
              <a:t>, CSS, proprietary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400" b="0" kern="0" dirty="0" smtClean="0">
                <a:latin typeface="+mn-lt"/>
              </a:rPr>
              <a:t>Protocol</a:t>
            </a:r>
          </a:p>
          <a:p>
            <a:pPr marL="800100" lvl="1" indent="-342900" algn="l" eaLnBrk="0" hangingPunct="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2400" b="0" kern="0" dirty="0" smtClean="0">
                <a:latin typeface="+mn-lt"/>
              </a:rPr>
              <a:t>SeedLink, Earthworm, HTTP, FTP, </a:t>
            </a:r>
            <a:r>
              <a:rPr lang="en-US" sz="2400" b="0" kern="0" dirty="0" smtClean="0"/>
              <a:t>Antelope ORB, etc.</a:t>
            </a:r>
            <a:endParaRPr lang="en-US" sz="2400" b="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400" b="0" kern="0" dirty="0" smtClean="0">
                <a:latin typeface="+mn-lt"/>
              </a:rPr>
              <a:t>Network connectivity</a:t>
            </a:r>
          </a:p>
          <a:p>
            <a:pPr marL="800100" lvl="1" indent="-342900" algn="l" eaLnBrk="0" hangingPunct="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2400" b="0" kern="0" dirty="0" smtClean="0">
                <a:latin typeface="+mn-lt"/>
              </a:rPr>
              <a:t>Internet, intranet, firewalls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Non-technical</a:t>
            </a:r>
            <a:r>
              <a:rPr kumimoji="0" lang="en-US" sz="3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issues</a:t>
            </a:r>
          </a:p>
          <a:p>
            <a:pPr marL="800100" lvl="1" indent="-342900" algn="l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0" kern="0" baseline="0" dirty="0" smtClean="0">
                <a:latin typeface="+mn-lt"/>
              </a:rPr>
              <a:t>Politics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Data Exchange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Group 142"/>
          <p:cNvGraphicFramePr>
            <a:graphicFrameLocks noGrp="1"/>
          </p:cNvGraphicFramePr>
          <p:nvPr/>
        </p:nvGraphicFramePr>
        <p:xfrm>
          <a:off x="559878" y="2200856"/>
          <a:ext cx="7972583" cy="4009621"/>
        </p:xfrm>
        <a:graphic>
          <a:graphicData uri="http://schemas.openxmlformats.org/drawingml/2006/table">
            <a:tbl>
              <a:tblPr/>
              <a:tblGrid>
                <a:gridCol w="1111025"/>
                <a:gridCol w="1116997"/>
                <a:gridCol w="967401"/>
                <a:gridCol w="997320"/>
                <a:gridCol w="927507"/>
                <a:gridCol w="1007293"/>
                <a:gridCol w="887615"/>
                <a:gridCol w="957425"/>
              </a:tblGrid>
              <a:tr h="5894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  <a:sym typeface="Wingdings 3" charset="2"/>
                        </a:rPr>
                        <a:t>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19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Earthworm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SeisComP/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SeedLink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ISI/NRTS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LISS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Antelope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NAQS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Scream!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83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Earthworm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2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SeisComP/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SeedLink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Possible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en-US" sz="13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Yes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?</a:t>
                      </a:r>
                      <a:endParaRPr kumimoji="0" lang="en-US" sz="13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5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ISI/NRTS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Yes</a:t>
                      </a:r>
                      <a:endParaRPr kumimoji="0" lang="en-US" sz="13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5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LISS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en-US" sz="13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en-US" sz="13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en-US" sz="13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Antelope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NAQS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Scream!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5240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number of open-source and commercial data exchange systems exist, the bridges between them are illustrated below.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Submitting non-real-time data to IRIS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87417" y="1559776"/>
            <a:ext cx="8077200" cy="469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2400" kern="0" dirty="0" err="1" smtClean="0">
                <a:latin typeface="+mn-lt"/>
              </a:rPr>
              <a:t>m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iniseed2dmc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A dedicated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 for submitting batches of Mini-SEED data directly to the IRIS DMC.</a:t>
            </a:r>
            <a:endParaRPr lang="en-US" sz="2400" b="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b="0" kern="0" noProof="0" dirty="0" smtClean="0">
                <a:latin typeface="+mn-lt"/>
              </a:rPr>
              <a:t>Robustly transmits data to the DMC, tolerant of network disconnects and </a:t>
            </a:r>
            <a:r>
              <a:rPr lang="en-US" sz="2400" b="0" kern="0" dirty="0" smtClean="0">
                <a:latin typeface="+mn-lt"/>
              </a:rPr>
              <a:t>transmission restarts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b="0" kern="0" dirty="0" smtClean="0">
                <a:latin typeface="+mn-lt"/>
              </a:rPr>
              <a:t>Designed to transmit very large data sets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b="0" kern="0" dirty="0" smtClean="0">
                <a:latin typeface="+mn-lt"/>
              </a:rPr>
              <a:t>Reports transmission summary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b="0" kern="0" dirty="0" smtClean="0">
                <a:latin typeface="+mn-lt"/>
              </a:rPr>
              <a:t>Dataless SEED metadata must be supplied separately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24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Distributed as source code, a C compiler is required</a:t>
            </a:r>
            <a:endParaRPr lang="en-US" sz="2400" b="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Coordination with the IRIS DMC is required before submitting data.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data from the IRIS DMC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87417" y="1815682"/>
            <a:ext cx="8077200" cy="443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2400" b="0" kern="0" dirty="0" smtClean="0">
                <a:latin typeface="+mn-lt"/>
              </a:rPr>
              <a:t>All open data received at the IRIS DMC is publicly available in real-time using the SeedLink protocol.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endParaRPr lang="en-US" sz="2400" b="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0" kern="0" dirty="0" smtClean="0">
                <a:latin typeface="+mn-lt"/>
              </a:rPr>
              <a:t>Host: </a:t>
            </a:r>
            <a:r>
              <a:rPr lang="en-US" sz="2400" kern="0" dirty="0" err="1" smtClean="0">
                <a:latin typeface="+mn-lt"/>
              </a:rPr>
              <a:t>rtserve.iris.washington.edu</a:t>
            </a:r>
            <a:endParaRPr lang="en-US" sz="24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2400" b="0" kern="0" dirty="0" smtClean="0">
                <a:latin typeface="+mn-lt"/>
              </a:rPr>
              <a:t>Port: </a:t>
            </a:r>
            <a:r>
              <a:rPr lang="en-US" sz="2400" kern="0" dirty="0" smtClean="0">
                <a:latin typeface="+mn-lt"/>
              </a:rPr>
              <a:t>18000</a:t>
            </a:r>
            <a:r>
              <a:rPr lang="en-US" sz="2400" b="0" kern="0" dirty="0" smtClean="0">
                <a:latin typeface="+mn-lt"/>
              </a:rPr>
              <a:t> (default SeedLink port)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endParaRPr lang="en-US" sz="2400" b="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0" kern="0" dirty="0" smtClean="0">
                <a:latin typeface="+mn-lt"/>
              </a:rPr>
              <a:t>For more details visit:</a:t>
            </a:r>
          </a:p>
          <a:p>
            <a:pPr marL="342900" lvl="0" indent="-342900" algn="l" eaLnBrk="0" hangingPunct="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2400" b="0" kern="0" dirty="0" err="1" smtClean="0">
                <a:latin typeface="+mn-lt"/>
              </a:rPr>
              <a:t>http://www.iris.edu/data/dmc-seedlink.htm</a:t>
            </a:r>
            <a:endParaRPr lang="en-US" sz="2400" b="0" kern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Ringserver: a stand alone SeedLink server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87417" y="1559777"/>
            <a:ext cx="8077200" cy="436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2400" b="0" dirty="0" smtClean="0"/>
              <a:t>The IRIS DMC’s SeedLink implementation is available for use by others.  Any data center creating 512-byte Mini-SEED records can have a SeedLink server.</a:t>
            </a:r>
          </a:p>
          <a:p>
            <a:pPr algn="l">
              <a:buNone/>
            </a:pPr>
            <a:r>
              <a:rPr lang="en-US" sz="2400" b="0" u="sng" dirty="0" smtClean="0"/>
              <a:t>Source code</a:t>
            </a:r>
            <a:r>
              <a:rPr lang="en-US" sz="2400" b="0" dirty="0" smtClean="0"/>
              <a:t>:</a:t>
            </a:r>
          </a:p>
          <a:p>
            <a:pPr algn="l">
              <a:buNone/>
            </a:pPr>
            <a:r>
              <a:rPr lang="en-US" sz="2400" b="0" dirty="0" smtClean="0"/>
              <a:t>	http://</a:t>
            </a:r>
            <a:r>
              <a:rPr lang="en-US" sz="2400" b="0" dirty="0" err="1" smtClean="0"/>
              <a:t>www.iris.edu</a:t>
            </a:r>
            <a:r>
              <a:rPr lang="en-US" sz="2400" b="0" dirty="0" smtClean="0"/>
              <a:t>/pub/programs/ringserver/</a:t>
            </a:r>
          </a:p>
          <a:p>
            <a:pPr algn="l">
              <a:buNone/>
            </a:pPr>
            <a:endParaRPr lang="en-US" sz="2400" b="0" dirty="0" smtClean="0"/>
          </a:p>
          <a:p>
            <a:pPr algn="l">
              <a:buNone/>
            </a:pPr>
            <a:r>
              <a:rPr lang="en-US" sz="2400" b="0" u="sng" dirty="0" smtClean="0"/>
              <a:t>SeedLink server configuration instructions</a:t>
            </a:r>
            <a:r>
              <a:rPr lang="en-US" sz="2400" b="0" dirty="0" smtClean="0"/>
              <a:t>:</a:t>
            </a:r>
          </a:p>
          <a:p>
            <a:pPr algn="l">
              <a:buNone/>
            </a:pPr>
            <a:r>
              <a:rPr lang="en-US" sz="2400" b="0" dirty="0" smtClean="0"/>
              <a:t>	</a:t>
            </a:r>
            <a:r>
              <a:rPr lang="en-US" sz="2400" b="0" dirty="0" err="1" smtClean="0"/>
              <a:t>HowTo-SeedLink-server.txt</a:t>
            </a:r>
            <a:r>
              <a:rPr lang="en-US" sz="2400" b="0" dirty="0" smtClean="0"/>
              <a:t> (at above address)</a:t>
            </a:r>
          </a:p>
          <a:p>
            <a:pPr algn="l">
              <a:buNone/>
            </a:pPr>
            <a:endParaRPr lang="en-US" sz="2400" b="0" dirty="0" smtClean="0"/>
          </a:p>
          <a:p>
            <a:pPr algn="l">
              <a:buNone/>
            </a:pPr>
            <a:r>
              <a:rPr lang="en-US" sz="2400" b="0" dirty="0" smtClean="0"/>
              <a:t>* ringserver is not a replacement for SeisComP, SeisComP </a:t>
            </a:r>
            <a:r>
              <a:rPr lang="en-US" sz="2400" b="0" dirty="0" err="1" smtClean="0"/>
              <a:t>plugins</a:t>
            </a:r>
            <a:r>
              <a:rPr lang="en-US" sz="2400" b="0" dirty="0" smtClean="0"/>
              <a:t> are not compatible with ringserver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defRPr/>
            </a:pPr>
            <a:endParaRPr lang="en-US" sz="2400" b="0" dirty="0" smtClean="0"/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defRPr/>
            </a:pPr>
            <a:endParaRPr lang="en-US" sz="2400" b="0" dirty="0" smtClean="0"/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of ringserver implementation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88267" y="1560646"/>
            <a:ext cx="8575119" cy="46198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err="1" smtClean="0"/>
              <a:t>Stateful</a:t>
            </a:r>
            <a:r>
              <a:rPr lang="en-US" sz="2400" dirty="0" smtClean="0"/>
              <a:t> and self-correcting operation</a:t>
            </a:r>
          </a:p>
          <a:p>
            <a:r>
              <a:rPr lang="en-US" sz="2400" dirty="0" smtClean="0"/>
              <a:t>Extremely scalable threaded architecture</a:t>
            </a:r>
          </a:p>
          <a:p>
            <a:r>
              <a:rPr lang="en-US" sz="2400" dirty="0" smtClean="0"/>
              <a:t>Ring buffer is First In First Out (FIFO)</a:t>
            </a:r>
          </a:p>
          <a:p>
            <a:r>
              <a:rPr lang="en-US" sz="2400" dirty="0" smtClean="0"/>
              <a:t>Buffer size &amp; number of clients limited only by hardware</a:t>
            </a:r>
          </a:p>
          <a:p>
            <a:r>
              <a:rPr lang="en-US" sz="2400" dirty="0" smtClean="0"/>
              <a:t>Dynamic configuration file options</a:t>
            </a:r>
          </a:p>
          <a:p>
            <a:r>
              <a:rPr lang="en-US" sz="2400" dirty="0" smtClean="0"/>
              <a:t>Control access by IP address, limit access at stream level</a:t>
            </a:r>
          </a:p>
          <a:p>
            <a:r>
              <a:rPr lang="en-US" sz="2400" dirty="0" smtClean="0"/>
              <a:t>SeedLink 3.1 plus Network and Station wildcarding</a:t>
            </a:r>
          </a:p>
          <a:p>
            <a:r>
              <a:rPr lang="en-US" sz="2400" dirty="0" smtClean="0"/>
              <a:t>Comprehensive transfer logging</a:t>
            </a:r>
          </a:p>
          <a:p>
            <a:r>
              <a:rPr lang="en-US" sz="2400" dirty="0" smtClean="0"/>
              <a:t>Runs on Linux, Mac OSX and Solaris (32 and 64-bit )</a:t>
            </a:r>
          </a:p>
          <a:p>
            <a:r>
              <a:rPr lang="en-US" sz="2400" dirty="0" smtClean="0"/>
              <a:t>Integrated Mini-SEED file system scanner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Ringserver as a simple SeedLink server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04800" y="2590800"/>
            <a:ext cx="2011350" cy="2698202"/>
          </a:xfrm>
          <a:prstGeom prst="roundRect">
            <a:avLst/>
          </a:prstGeom>
          <a:gradFill flip="none" rotWithShape="1">
            <a:gsLst>
              <a:gs pos="53000">
                <a:srgbClr val="41A4FF"/>
              </a:gs>
              <a:gs pos="100000">
                <a:srgbClr val="FFFFFF"/>
              </a:gs>
            </a:gsLst>
            <a:lin ang="144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2500" dirty="0" smtClean="0"/>
              <a:t>512-byte</a:t>
            </a:r>
          </a:p>
          <a:p>
            <a:pPr algn="ctr"/>
            <a:r>
              <a:rPr lang="en-US" sz="2500" dirty="0" smtClean="0"/>
              <a:t>Mini-SEED</a:t>
            </a:r>
          </a:p>
          <a:p>
            <a:pPr algn="ctr"/>
            <a:r>
              <a:rPr lang="en-US" sz="2500" dirty="0" smtClean="0"/>
              <a:t>files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831824" y="1679279"/>
            <a:ext cx="1573388" cy="563743"/>
          </a:xfrm>
          <a:prstGeom prst="rect">
            <a:avLst/>
          </a:prstGeom>
          <a:solidFill>
            <a:srgbClr val="178EFF"/>
          </a:solidFill>
          <a:ln>
            <a:solidFill>
              <a:srgbClr val="41A4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400" dirty="0" err="1" smtClean="0"/>
              <a:t>SeisComP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6831824" y="2459904"/>
            <a:ext cx="1573388" cy="563743"/>
          </a:xfrm>
          <a:prstGeom prst="rect">
            <a:avLst/>
          </a:prstGeom>
          <a:solidFill>
            <a:srgbClr val="178E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400" dirty="0" err="1" smtClean="0"/>
              <a:t>slarchive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6831824" y="3309930"/>
            <a:ext cx="1573388" cy="563743"/>
          </a:xfrm>
          <a:prstGeom prst="rect">
            <a:avLst/>
          </a:prstGeom>
          <a:solidFill>
            <a:srgbClr val="178E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400" dirty="0" smtClean="0"/>
              <a:t>slink2orb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6831824" y="4123535"/>
            <a:ext cx="1573388" cy="563743"/>
          </a:xfrm>
          <a:prstGeom prst="rect">
            <a:avLst/>
          </a:prstGeom>
          <a:solidFill>
            <a:srgbClr val="178E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400" dirty="0" smtClean="0"/>
              <a:t>slink2ew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6831824" y="4952435"/>
            <a:ext cx="1573388" cy="563743"/>
          </a:xfrm>
          <a:prstGeom prst="rect">
            <a:avLst/>
          </a:prstGeom>
          <a:solidFill>
            <a:srgbClr val="178E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400" dirty="0" smtClean="0"/>
              <a:t>NAQS</a:t>
            </a:r>
            <a:endParaRPr lang="en-US" sz="1400" dirty="0"/>
          </a:p>
        </p:txBody>
      </p:sp>
      <p:cxnSp>
        <p:nvCxnSpPr>
          <p:cNvPr id="13" name="Curved Connector 12"/>
          <p:cNvCxnSpPr>
            <a:stCxn id="6" idx="3"/>
            <a:endCxn id="7" idx="2"/>
          </p:cNvCxnSpPr>
          <p:nvPr/>
        </p:nvCxnSpPr>
        <p:spPr>
          <a:xfrm flipV="1">
            <a:off x="2316150" y="3939231"/>
            <a:ext cx="722906" cy="670"/>
          </a:xfrm>
          <a:prstGeom prst="curvedConnector3">
            <a:avLst>
              <a:gd name="adj1" fmla="val 50000"/>
            </a:avLst>
          </a:prstGeom>
          <a:ln w="857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flipV="1">
            <a:off x="5738022" y="1990207"/>
            <a:ext cx="1093800" cy="63050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flipV="1">
            <a:off x="6120192" y="2793437"/>
            <a:ext cx="711631" cy="28241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flipV="1">
            <a:off x="6331049" y="3644004"/>
            <a:ext cx="500773" cy="22966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>
            <a:off x="6331049" y="4123536"/>
            <a:ext cx="500773" cy="28133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endCxn id="12" idx="1"/>
          </p:cNvCxnSpPr>
          <p:nvPr/>
        </p:nvCxnSpPr>
        <p:spPr>
          <a:xfrm>
            <a:off x="6120192" y="4853043"/>
            <a:ext cx="711632" cy="38126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391018" y="5660006"/>
            <a:ext cx="462234" cy="410654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039056" y="2227688"/>
            <a:ext cx="3322407" cy="3423086"/>
          </a:xfrm>
          <a:prstGeom prst="ellipse">
            <a:avLst/>
          </a:prstGeom>
          <a:gradFill flip="none" rotWithShape="1">
            <a:gsLst>
              <a:gs pos="4300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27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Ringserver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Internal buffer of data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Ringserver installation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20808" y="1533812"/>
            <a:ext cx="8306802" cy="45840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lvl="1">
              <a:buNone/>
            </a:pPr>
            <a:r>
              <a:rPr lang="en-US" sz="2400" dirty="0" smtClean="0"/>
              <a:t>Read the </a:t>
            </a:r>
            <a:r>
              <a:rPr lang="en-US" sz="2400" i="1" dirty="0" err="1" smtClean="0"/>
              <a:t>HowTo-SeedLink-server.txt</a:t>
            </a:r>
            <a:r>
              <a:rPr lang="en-US" sz="2400" i="1" dirty="0" smtClean="0"/>
              <a:t> </a:t>
            </a:r>
            <a:r>
              <a:rPr lang="en-US" sz="2400" dirty="0" smtClean="0"/>
              <a:t>document</a:t>
            </a:r>
          </a:p>
          <a:p>
            <a:pPr marL="285750" lvl="1">
              <a:buNone/>
            </a:pPr>
            <a:endParaRPr lang="en-US" sz="2400" dirty="0" smtClean="0"/>
          </a:p>
          <a:p>
            <a:pPr marL="285750" lvl="1">
              <a:buNone/>
            </a:pPr>
            <a:r>
              <a:rPr lang="en-US" sz="2400" dirty="0" smtClean="0"/>
              <a:t>General steps: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2400" dirty="0" smtClean="0"/>
              <a:t>Download and compile ringserver source code (C)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2400" dirty="0" smtClean="0"/>
              <a:t>Create ringserver configuration, identify directories to scan for Mini-SEED data files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2400" dirty="0" smtClean="0"/>
              <a:t>Execute ringserver independently or from an automated system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2400" dirty="0" smtClean="0"/>
              <a:t>Use dalitool or slinktool to verify that data is flowing as expected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IS DMS Blue">
  <a:themeElements>
    <a:clrScheme name="Circle Strokes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ircle Strokes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25000"/>
          </a:schemeClr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25000"/>
          </a:schemeClr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Circle Strok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2004:Templates:Presentations:Designs:Circle Strokes</Template>
  <TotalTime>26147</TotalTime>
  <Words>578</Words>
  <Application>Microsoft Macintosh PowerPoint</Application>
  <PresentationFormat>On-screen Show (4:3)</PresentationFormat>
  <Paragraphs>124</Paragraphs>
  <Slides>10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IRIS DMS Blue</vt:lpstr>
      <vt:lpstr>Waveform Data Exchange </vt:lpstr>
      <vt:lpstr>The challenges of data exchange</vt:lpstr>
      <vt:lpstr>Real-time Data Exchange</vt:lpstr>
      <vt:lpstr>Submitting non-real-time data to IRIS</vt:lpstr>
      <vt:lpstr>Real-time data from the IRIS DMC</vt:lpstr>
      <vt:lpstr>Ringserver: a stand alone SeedLink server</vt:lpstr>
      <vt:lpstr>Highlights of ringserver implementation</vt:lpstr>
      <vt:lpstr>Ringserver as a simple SeedLink server</vt:lpstr>
      <vt:lpstr>Ringserver installation</vt:lpstr>
      <vt:lpstr>Ringserver related software</vt:lpstr>
    </vt:vector>
  </TitlesOfParts>
  <Company>EarthScope</Company>
  <LinksUpToDate>false</LinksUpToDate>
  <SharedDoc>false</SharedDoc>
  <HyperlinkBase>www.earthscope.org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EarthScope</dc:title>
  <dc:creator>John DeLaughter</dc:creator>
  <cp:lastModifiedBy>Chad Trabant</cp:lastModifiedBy>
  <cp:revision>878</cp:revision>
  <cp:lastPrinted>2008-11-20T19:23:42Z</cp:lastPrinted>
  <dcterms:created xsi:type="dcterms:W3CDTF">2010-08-04T00:44:57Z</dcterms:created>
  <dcterms:modified xsi:type="dcterms:W3CDTF">2010-08-04T00:50:48Z</dcterms:modified>
</cp:coreProperties>
</file>