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7" r:id="rId3"/>
    <p:sldId id="263" r:id="rId4"/>
    <p:sldId id="281" r:id="rId5"/>
    <p:sldId id="258" r:id="rId6"/>
    <p:sldId id="260" r:id="rId7"/>
    <p:sldId id="264" r:id="rId8"/>
    <p:sldId id="279" r:id="rId9"/>
    <p:sldId id="269" r:id="rId10"/>
    <p:sldId id="278" r:id="rId11"/>
    <p:sldId id="266" r:id="rId12"/>
    <p:sldId id="270" r:id="rId13"/>
    <p:sldId id="271" r:id="rId14"/>
    <p:sldId id="273" r:id="rId15"/>
    <p:sldId id="261" r:id="rId16"/>
    <p:sldId id="274" r:id="rId17"/>
    <p:sldId id="265" r:id="rId18"/>
  </p:sldIdLst>
  <p:sldSz cx="9144000" cy="6858000" type="screen4x3"/>
  <p:notesSz cx="7099300" cy="102346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99FF66"/>
    <a:srgbClr val="FF00FF"/>
    <a:srgbClr val="00B0F0"/>
    <a:srgbClr val="4F81BD"/>
    <a:srgbClr val="95B3D7"/>
    <a:srgbClr val="FF0000"/>
    <a:srgbClr val="00FF00"/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2" autoAdjust="0"/>
    <p:restoredTop sz="96949" autoAdjust="0"/>
  </p:normalViewPr>
  <p:slideViewPr>
    <p:cSldViewPr>
      <p:cViewPr>
        <p:scale>
          <a:sx n="80" d="100"/>
          <a:sy n="80" d="100"/>
        </p:scale>
        <p:origin x="-96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137" cy="512222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020506" y="0"/>
            <a:ext cx="3077137" cy="512222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7E06C027-E807-4599-BC89-8F5D604FBBDB}" type="datetimeFigureOut">
              <a:rPr lang="zh-TW" altLang="en-US" smtClean="0"/>
              <a:pPr/>
              <a:t>2012/1/8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720755"/>
            <a:ext cx="3077137" cy="512222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020506" y="9720755"/>
            <a:ext cx="3077137" cy="512222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72EAF0A0-9130-4CC8-8864-DC4019C3975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7439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83D872E5-EBB8-43E5-A959-5D8C5A5836E4}" type="datetimeFigureOut">
              <a:rPr lang="zh-TW" altLang="en-US" smtClean="0"/>
              <a:pPr/>
              <a:t>2012/1/8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80" rIns="94759" bIns="4738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759" tIns="47380" rIns="94759" bIns="4738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14C34641-CD75-44A1-A544-D0E676EF95E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9803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Hello </a:t>
            </a:r>
            <a:r>
              <a:rPr lang="en-US" altLang="zh-TW" dirty="0" err="1" smtClean="0"/>
              <a:t>every</a:t>
            </a:r>
            <a:r>
              <a:rPr lang="en-US" altLang="zh-TW" baseline="0" dirty="0" err="1" smtClean="0"/>
              <a:t>one</a:t>
            </a:r>
            <a:r>
              <a:rPr lang="en-US" altLang="zh-TW" dirty="0" err="1" smtClean="0"/>
              <a:t>The</a:t>
            </a:r>
            <a:r>
              <a:rPr lang="en-US" altLang="zh-TW" dirty="0" smtClean="0"/>
              <a:t> highest ranking academic</a:t>
            </a:r>
            <a:r>
              <a:rPr lang="en-US" altLang="zh-TW" baseline="0" dirty="0" smtClean="0"/>
              <a:t> institute in Taiwan.</a:t>
            </a:r>
          </a:p>
          <a:p>
            <a:r>
              <a:rPr lang="en-US" altLang="zh-TW" baseline="0" dirty="0" smtClean="0"/>
              <a:t>Our institute owns several different networks,  BATS is our seismic networks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4641-CD75-44A1-A544-D0E676EF95E5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4641-CD75-44A1-A544-D0E676EF95E5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F4234-D6E8-4130-9799-0629378610EC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F4234-D6E8-4130-9799-0629378610EC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B9362FF-B9A4-473F-A56B-30CE03DFEEE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4641-CD75-44A1-A544-D0E676EF95E5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B9362FF-B9A4-473F-A56B-30CE03DFEEE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4641-CD75-44A1-A544-D0E676EF95E5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The plan of building a broadband</a:t>
            </a:r>
            <a:r>
              <a:rPr lang="en-US" altLang="zh-TW" baseline="0" dirty="0" smtClean="0"/>
              <a:t> seismic network started under way in mid-1992. </a:t>
            </a:r>
          </a:p>
          <a:p>
            <a:r>
              <a:rPr lang="en-US" altLang="zh-TW" baseline="0" dirty="0" smtClean="0"/>
              <a:t>It later got its name and enter test operation in 1994. There were 15 permanent stations at that time.</a:t>
            </a:r>
          </a:p>
          <a:p>
            <a:r>
              <a:rPr lang="en-US" altLang="zh-TW" baseline="0" dirty="0" smtClean="0"/>
              <a:t>In 1996, BATS started operating officially, and opened its data since 1998.</a:t>
            </a:r>
          </a:p>
          <a:p>
            <a:r>
              <a:rPr lang="en-US" altLang="zh-TW" baseline="0" dirty="0" smtClean="0"/>
              <a:t>Our mission...</a:t>
            </a:r>
          </a:p>
          <a:p>
            <a:r>
              <a:rPr lang="en-US" altLang="zh-TW" baseline="0" dirty="0" smtClean="0"/>
              <a:t>These two goals remain as our most important  </a:t>
            </a:r>
            <a:r>
              <a:rPr lang="en-US" altLang="zh-TW" baseline="0" dirty="0" smtClean="0">
                <a:latin typeface="+mn-lt"/>
              </a:rPr>
              <a:t>“??”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4641-CD75-44A1-A544-D0E676EF95E5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This is the map of BATS stations.</a:t>
            </a:r>
          </a:p>
          <a:p>
            <a:r>
              <a:rPr lang="en-US" altLang="zh-TW" dirty="0" smtClean="0"/>
              <a:t>We</a:t>
            </a:r>
            <a:r>
              <a:rPr lang="en-US" altLang="zh-TW" baseline="0" dirty="0" smtClean="0"/>
              <a:t> have 25 stations spread across the main island and other surrounded islands.</a:t>
            </a:r>
          </a:p>
          <a:p>
            <a:r>
              <a:rPr lang="en-US" altLang="zh-TW" baseline="0" dirty="0" smtClean="0"/>
              <a:t>All stations except LYUB are real-time stations.</a:t>
            </a:r>
          </a:p>
          <a:p>
            <a:r>
              <a:rPr lang="en-US" altLang="zh-TW" dirty="0" smtClean="0"/>
              <a:t>Seven of them contribute</a:t>
            </a:r>
            <a:r>
              <a:rPr lang="en-US" altLang="zh-TW" baseline="0" dirty="0" smtClean="0"/>
              <a:t> real-time data to IRIS DMC.</a:t>
            </a:r>
          </a:p>
          <a:p>
            <a:r>
              <a:rPr lang="en-US" altLang="zh-TW" baseline="0" dirty="0" smtClean="0"/>
              <a:t>We also have 5 satellite stations on far reaching islands and mountainous area.</a:t>
            </a:r>
          </a:p>
          <a:p>
            <a:r>
              <a:rPr lang="en-US" altLang="zh-TW" baseline="0" dirty="0" smtClean="0"/>
              <a:t>Such as the two islands in south china sea.</a:t>
            </a:r>
          </a:p>
          <a:p>
            <a:r>
              <a:rPr lang="en-US" altLang="zh-TW" baseline="0" dirty="0" smtClean="0"/>
              <a:t>The instruments presently operating right now are listed here.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4641-CD75-44A1-A544-D0E676EF95E5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4641-CD75-44A1-A544-D0E676EF95E5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4641-CD75-44A1-A544-D0E676EF95E5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4641-CD75-44A1-A544-D0E676EF95E5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4641-CD75-44A1-A544-D0E676EF95E5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4641-CD75-44A1-A544-D0E676EF95E5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4641-CD75-44A1-A544-D0E676EF95E5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F6E0F-0E89-44AB-AF8F-11D431875BE3}" type="datetimeFigureOut">
              <a:rPr lang="zh-TW" altLang="en-US" smtClean="0"/>
              <a:pPr/>
              <a:t>2012/1/8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465CB-5B4A-4708-AEA8-2CEB8BC6891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F6E0F-0E89-44AB-AF8F-11D431875BE3}" type="datetimeFigureOut">
              <a:rPr lang="zh-TW" altLang="en-US" smtClean="0"/>
              <a:pPr/>
              <a:t>2012/1/8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465CB-5B4A-4708-AEA8-2CEB8BC6891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F6E0F-0E89-44AB-AF8F-11D431875BE3}" type="datetimeFigureOut">
              <a:rPr lang="zh-TW" altLang="en-US" smtClean="0"/>
              <a:pPr/>
              <a:t>2012/1/8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465CB-5B4A-4708-AEA8-2CEB8BC6891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F6E0F-0E89-44AB-AF8F-11D431875BE3}" type="datetimeFigureOut">
              <a:rPr lang="zh-TW" altLang="en-US" smtClean="0"/>
              <a:pPr/>
              <a:t>2012/1/8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465CB-5B4A-4708-AEA8-2CEB8BC6891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F6E0F-0E89-44AB-AF8F-11D431875BE3}" type="datetimeFigureOut">
              <a:rPr lang="zh-TW" altLang="en-US" smtClean="0"/>
              <a:pPr/>
              <a:t>2012/1/8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465CB-5B4A-4708-AEA8-2CEB8BC6891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F6E0F-0E89-44AB-AF8F-11D431875BE3}" type="datetimeFigureOut">
              <a:rPr lang="zh-TW" altLang="en-US" smtClean="0"/>
              <a:pPr/>
              <a:t>2012/1/8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465CB-5B4A-4708-AEA8-2CEB8BC6891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F6E0F-0E89-44AB-AF8F-11D431875BE3}" type="datetimeFigureOut">
              <a:rPr lang="zh-TW" altLang="en-US" smtClean="0"/>
              <a:pPr/>
              <a:t>2012/1/8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465CB-5B4A-4708-AEA8-2CEB8BC6891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F6E0F-0E89-44AB-AF8F-11D431875BE3}" type="datetimeFigureOut">
              <a:rPr lang="zh-TW" altLang="en-US" smtClean="0"/>
              <a:pPr/>
              <a:t>2012/1/8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465CB-5B4A-4708-AEA8-2CEB8BC6891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F6E0F-0E89-44AB-AF8F-11D431875BE3}" type="datetimeFigureOut">
              <a:rPr lang="zh-TW" altLang="en-US" smtClean="0"/>
              <a:pPr/>
              <a:t>2012/1/8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465CB-5B4A-4708-AEA8-2CEB8BC6891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F6E0F-0E89-44AB-AF8F-11D431875BE3}" type="datetimeFigureOut">
              <a:rPr lang="zh-TW" altLang="en-US" smtClean="0"/>
              <a:pPr/>
              <a:t>2012/1/8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465CB-5B4A-4708-AEA8-2CEB8BC6891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F6E0F-0E89-44AB-AF8F-11D431875BE3}" type="datetimeFigureOut">
              <a:rPr lang="zh-TW" altLang="en-US" smtClean="0"/>
              <a:pPr/>
              <a:t>2012/1/8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465CB-5B4A-4708-AEA8-2CEB8BC6891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F6E0F-0E89-44AB-AF8F-11D431875BE3}" type="datetimeFigureOut">
              <a:rPr lang="zh-TW" altLang="en-US" smtClean="0"/>
              <a:pPr/>
              <a:t>2012/1/8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465CB-5B4A-4708-AEA8-2CEB8BC6891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ats.earth.sinica.edu.tw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.jpe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4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11" Type="http://schemas.openxmlformats.org/officeDocument/2006/relationships/image" Target="../media/image12.jpeg"/><Relationship Id="rId5" Type="http://schemas.openxmlformats.org/officeDocument/2006/relationships/image" Target="../media/image7.jpeg"/><Relationship Id="rId10" Type="http://schemas.openxmlformats.org/officeDocument/2006/relationships/image" Target="../media/image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2276873"/>
            <a:ext cx="7772400" cy="2520279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Broadband Array in Taiwan for Seismology (BATS)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2200" dirty="0" smtClean="0">
                <a:hlinkClick r:id="rId3"/>
              </a:rPr>
              <a:t>http://bats.earth.sinica.edu.tw</a:t>
            </a:r>
            <a:r>
              <a:rPr lang="en-US" altLang="zh-TW" sz="2200" dirty="0" smtClean="0"/>
              <a:t/>
            </a:r>
            <a:br>
              <a:rPr lang="en-US" altLang="zh-TW" sz="2200" dirty="0" smtClean="0"/>
            </a:br>
            <a:r>
              <a:rPr lang="en-US" altLang="zh-TW" sz="2200" dirty="0" smtClean="0"/>
              <a:t>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2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Institute of Earth Sciences</a:t>
            </a:r>
            <a:br>
              <a:rPr lang="en-US" altLang="zh-TW" sz="2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altLang="zh-TW" sz="2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Academia </a:t>
            </a:r>
            <a:r>
              <a:rPr lang="en-US" altLang="zh-TW" sz="27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Sinica</a:t>
            </a:r>
            <a:endParaRPr lang="zh-TW" alt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3568" y="5204792"/>
            <a:ext cx="6400800" cy="1752600"/>
          </a:xfrm>
        </p:spPr>
        <p:txBody>
          <a:bodyPr>
            <a:normAutofit/>
          </a:bodyPr>
          <a:lstStyle/>
          <a:p>
            <a:r>
              <a:rPr lang="en-US" altLang="zh-TW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Yifan</a:t>
            </a:r>
            <a:r>
              <a:rPr lang="en-US" altLang="zh-TW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Yin*, Wen-Tzong Liang,</a:t>
            </a:r>
          </a:p>
          <a:p>
            <a:r>
              <a:rPr lang="en-US" altLang="zh-TW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Chun-Chi Liu and Bor-Shouh Huang</a:t>
            </a:r>
            <a:endParaRPr lang="zh-TW" altLang="en-US" sz="28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5602" name="Picture 2" descr="http://rcas.sinica.edu.tw/~seminar/2011_0526-27/sinica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3399" y="836712"/>
            <a:ext cx="1206473" cy="1196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604" name="Picture 4" descr="http://bats.earth.sinica.edu.tw/bats_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328" y="908720"/>
            <a:ext cx="3810000" cy="1019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4572" y="5375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altLang="zh-TW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Routine Tasks </a:t>
            </a:r>
            <a:r>
              <a:rPr lang="en-US" altLang="zh-TW" sz="2400" i="1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-- Archive Quality Control</a:t>
            </a:r>
            <a:endParaRPr lang="zh-TW" altLang="en-US" sz="2400" dirty="0"/>
          </a:p>
        </p:txBody>
      </p:sp>
      <p:pic>
        <p:nvPicPr>
          <p:cNvPr id="18" name="內容版面配置區 17" descr="NSN16.BHZ.2008.sta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6116722" y="-67532"/>
            <a:ext cx="1635601" cy="386094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12" descr="G:\yifany\My Dropbox\WORK\Thailand\Screenshot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196752"/>
            <a:ext cx="4147200" cy="17730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文字方塊 6"/>
          <p:cNvSpPr txBox="1"/>
          <p:nvPr/>
        </p:nvSpPr>
        <p:spPr>
          <a:xfrm>
            <a:off x="467544" y="2596842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Daily seed size</a:t>
            </a:r>
            <a:endParaRPr lang="zh-TW" altLang="en-US" sz="2000" dirty="0"/>
          </a:p>
        </p:txBody>
      </p:sp>
      <p:pic>
        <p:nvPicPr>
          <p:cNvPr id="9" name="Picture 4" descr="http://bats.earth.sinica.edu.tw/bats_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9" y="0"/>
            <a:ext cx="1619671" cy="433262"/>
          </a:xfrm>
          <a:prstGeom prst="rect">
            <a:avLst/>
          </a:prstGeom>
          <a:noFill/>
        </p:spPr>
      </p:pic>
      <p:sp>
        <p:nvSpPr>
          <p:cNvPr id="10" name="文字方塊 9"/>
          <p:cNvSpPr txBox="1"/>
          <p:nvPr/>
        </p:nvSpPr>
        <p:spPr>
          <a:xfrm>
            <a:off x="6516217" y="2308810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Daily seed availability</a:t>
            </a:r>
            <a:endParaRPr lang="zh-TW" altLang="en-US" sz="2000" dirty="0"/>
          </a:p>
        </p:txBody>
      </p:sp>
      <p:sp>
        <p:nvSpPr>
          <p:cNvPr id="16" name="向右箭號 15"/>
          <p:cNvSpPr/>
          <p:nvPr/>
        </p:nvSpPr>
        <p:spPr>
          <a:xfrm rot="9189995">
            <a:off x="2733042" y="1826194"/>
            <a:ext cx="288032" cy="2160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2996952"/>
            <a:ext cx="2880320" cy="35949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3284984"/>
            <a:ext cx="4211960" cy="3055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文字方塊 10"/>
          <p:cNvSpPr txBox="1"/>
          <p:nvPr/>
        </p:nvSpPr>
        <p:spPr>
          <a:xfrm>
            <a:off x="1440160" y="5692648"/>
            <a:ext cx="3635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Hourly RMS amplitude ratios between the three components</a:t>
            </a:r>
            <a:endParaRPr lang="zh-TW" altLang="en-US" dirty="0"/>
          </a:p>
        </p:txBody>
      </p:sp>
      <p:sp>
        <p:nvSpPr>
          <p:cNvPr id="15" name="向右箭號 14"/>
          <p:cNvSpPr/>
          <p:nvPr/>
        </p:nvSpPr>
        <p:spPr>
          <a:xfrm rot="9189995">
            <a:off x="6693481" y="4346474"/>
            <a:ext cx="288032" cy="2160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4058097" y="5235535"/>
            <a:ext cx="621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N2Z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4032126" y="3434938"/>
            <a:ext cx="592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E2N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047753" y="4291583"/>
            <a:ext cx="612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E2Z</a:t>
            </a:r>
            <a:endParaRPr lang="zh-TW" altLang="en-US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5436096" y="6237312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Daily PDF</a:t>
            </a:r>
            <a:endParaRPr lang="zh-TW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326656" y="1700808"/>
            <a:ext cx="3237232" cy="3312368"/>
          </a:xfrm>
        </p:spPr>
        <p:txBody>
          <a:bodyPr>
            <a:normAutofit/>
          </a:bodyPr>
          <a:lstStyle/>
          <a:p>
            <a:r>
              <a:rPr lang="en-US" altLang="zh-TW" sz="2200" dirty="0" smtClean="0">
                <a:latin typeface="Arial" pitchFamily="34" charset="0"/>
                <a:ea typeface="標楷體" pitchFamily="65" charset="-120"/>
                <a:cs typeface="Arial" pitchFamily="34" charset="0"/>
              </a:rPr>
              <a:t>Standard database with metadata and </a:t>
            </a:r>
            <a:r>
              <a:rPr lang="en-US" altLang="zh-TW" sz="2200" dirty="0" err="1" smtClean="0">
                <a:latin typeface="Arial" pitchFamily="34" charset="0"/>
                <a:ea typeface="標楷體" pitchFamily="65" charset="-120"/>
                <a:cs typeface="Arial" pitchFamily="34" charset="0"/>
              </a:rPr>
              <a:t>miniseed</a:t>
            </a:r>
            <a:r>
              <a:rPr lang="en-US" altLang="zh-TW" sz="2200" dirty="0" smtClean="0">
                <a:latin typeface="Arial" pitchFamily="34" charset="0"/>
                <a:ea typeface="標楷體" pitchFamily="65" charset="-120"/>
                <a:cs typeface="Arial" pitchFamily="34" charset="0"/>
              </a:rPr>
              <a:t> volumes</a:t>
            </a:r>
          </a:p>
          <a:p>
            <a:r>
              <a:rPr lang="en-US" altLang="zh-TW" sz="2200" dirty="0" smtClean="0">
                <a:latin typeface="Arial" pitchFamily="34" charset="0"/>
                <a:ea typeface="標楷體" pitchFamily="65" charset="-120"/>
                <a:cs typeface="Arial" pitchFamily="34" charset="0"/>
              </a:rPr>
              <a:t>Web-based data request system</a:t>
            </a:r>
          </a:p>
          <a:p>
            <a:pPr lvl="1"/>
            <a:r>
              <a:rPr lang="en-US" altLang="zh-TW" sz="2000" dirty="0" smtClean="0">
                <a:ea typeface="標楷體" pitchFamily="65" charset="-120"/>
              </a:rPr>
              <a:t>Event/Data Query</a:t>
            </a:r>
            <a:endParaRPr lang="zh-TW" altLang="en-US" sz="2000" dirty="0">
              <a:ea typeface="標楷體" pitchFamily="65" charset="-120"/>
            </a:endParaRPr>
          </a:p>
          <a:p>
            <a:pPr lvl="1"/>
            <a:r>
              <a:rPr lang="en-US" altLang="zh-TW" sz="2000" dirty="0" smtClean="0">
                <a:ea typeface="標楷體" pitchFamily="65" charset="-120"/>
              </a:rPr>
              <a:t>Waveform Browsing</a:t>
            </a:r>
            <a:endParaRPr lang="zh-TW" altLang="en-US" sz="2000" dirty="0">
              <a:ea typeface="標楷體" pitchFamily="65" charset="-120"/>
            </a:endParaRPr>
          </a:p>
          <a:p>
            <a:pPr lvl="1"/>
            <a:r>
              <a:rPr lang="en-US" altLang="zh-TW" sz="2000" dirty="0" smtClean="0">
                <a:ea typeface="標楷體" pitchFamily="65" charset="-120"/>
              </a:rPr>
              <a:t>Data Download</a:t>
            </a:r>
            <a:endParaRPr lang="zh-TW" altLang="en-US" sz="2000" dirty="0">
              <a:ea typeface="標楷體" pitchFamily="65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5757" y="1409240"/>
            <a:ext cx="4873658" cy="425200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413" y="3947698"/>
            <a:ext cx="3169011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標題 1"/>
          <p:cNvSpPr txBox="1">
            <a:spLocks/>
          </p:cNvSpPr>
          <p:nvPr/>
        </p:nvSpPr>
        <p:spPr>
          <a:xfrm>
            <a:off x="395536" y="116632"/>
            <a:ext cx="8229600" cy="1070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TW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Routine Tasks</a:t>
            </a:r>
          </a:p>
          <a:p>
            <a:pPr marL="0"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TW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      </a:t>
            </a:r>
            <a:r>
              <a:rPr lang="en-US" altLang="zh-TW" sz="2400" i="1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-- Data Archiving and Distribution</a:t>
            </a:r>
            <a:endParaRPr lang="zh-TW" altLang="en-US" sz="2400" i="1" dirty="0">
              <a:solidFill>
                <a:schemeClr val="bg1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50183" name="Picture 7" descr="waveformYHNB_BHZ_200612261226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5104281"/>
            <a:ext cx="4104456" cy="11139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4" descr="http://bats.earth.sinica.edu.tw/bats_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9" y="0"/>
            <a:ext cx="1619671" cy="433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橢圓 12"/>
          <p:cNvSpPr/>
          <p:nvPr/>
        </p:nvSpPr>
        <p:spPr>
          <a:xfrm>
            <a:off x="4788024" y="1340768"/>
            <a:ext cx="4104456" cy="532859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橢圓 11"/>
          <p:cNvSpPr/>
          <p:nvPr/>
        </p:nvSpPr>
        <p:spPr>
          <a:xfrm>
            <a:off x="323528" y="1340768"/>
            <a:ext cx="4104456" cy="532859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88975"/>
            <a:ext cx="3384376" cy="28761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8864" y="116632"/>
            <a:ext cx="8229600" cy="1143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altLang="zh-TW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Routine Tasks</a:t>
            </a:r>
            <a:br>
              <a:rPr lang="en-US" altLang="zh-TW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US" altLang="zh-TW" sz="2700" i="1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altLang="zh-TW" sz="2400" i="1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-- Ra</a:t>
            </a:r>
            <a:r>
              <a:rPr lang="en-US" altLang="zh-TW" sz="2400" b="1" i="1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pid</a:t>
            </a:r>
            <a:r>
              <a:rPr lang="en-US" altLang="zh-TW" sz="2400" i="1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 Focal Mechanism Determination</a:t>
            </a:r>
            <a:endParaRPr lang="zh-TW" altLang="en-US" sz="2400" i="1" dirty="0">
              <a:solidFill>
                <a:schemeClr val="bg1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286" y="3933056"/>
            <a:ext cx="3562682" cy="25505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文字方塊 6"/>
          <p:cNvSpPr txBox="1"/>
          <p:nvPr/>
        </p:nvSpPr>
        <p:spPr>
          <a:xfrm>
            <a:off x="1763688" y="148478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Locations from CWB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8" name="向下箭號 7"/>
          <p:cNvSpPr/>
          <p:nvPr/>
        </p:nvSpPr>
        <p:spPr>
          <a:xfrm>
            <a:off x="3131840" y="3651294"/>
            <a:ext cx="576064" cy="720080"/>
          </a:xfrm>
          <a:prstGeom prst="downArrow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683568" y="616530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BATS Real-time waveforms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11" name="Picture 4" descr="http://bats.earth.sinica.edu.tw/bats_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9" y="0"/>
            <a:ext cx="1619671" cy="433262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3065" y="1592964"/>
            <a:ext cx="3745399" cy="2988164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向下箭號 9"/>
          <p:cNvSpPr/>
          <p:nvPr/>
        </p:nvSpPr>
        <p:spPr>
          <a:xfrm rot="14739779">
            <a:off x="4411152" y="3982049"/>
            <a:ext cx="576064" cy="1394677"/>
          </a:xfrm>
          <a:prstGeom prst="downArrow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 l="3558" t="9622" r="2166"/>
          <a:stretch>
            <a:fillRect/>
          </a:stretch>
        </p:blipFill>
        <p:spPr bwMode="auto">
          <a:xfrm>
            <a:off x="6298897" y="3933056"/>
            <a:ext cx="2089527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83568" y="-27384"/>
            <a:ext cx="8352928" cy="1143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altLang="zh-TW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BATS CMT Solution Catalog</a:t>
            </a:r>
            <a:endParaRPr lang="zh-TW" altLang="en-US" sz="3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879" y="1124744"/>
            <a:ext cx="3627065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http://bats.earth.sinica.edu.tw/bats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9" y="0"/>
            <a:ext cx="1619671" cy="43326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2996952"/>
            <a:ext cx="3074737" cy="35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990" y="1052736"/>
            <a:ext cx="410845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向右箭號 7"/>
          <p:cNvSpPr/>
          <p:nvPr/>
        </p:nvSpPr>
        <p:spPr>
          <a:xfrm>
            <a:off x="3663192" y="3933056"/>
            <a:ext cx="1196840" cy="1224136"/>
          </a:xfrm>
          <a:prstGeom prst="rightArrow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 descr="stress_map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4048" y="2549058"/>
            <a:ext cx="3764970" cy="390427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341784"/>
            <a:ext cx="8229600" cy="1143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altLang="zh-TW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Automated Near Real-Time Source Inversion</a:t>
            </a:r>
            <a:endParaRPr lang="zh-TW" alt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084658"/>
            <a:ext cx="4661881" cy="43686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矩形圖說文字 12"/>
          <p:cNvSpPr/>
          <p:nvPr/>
        </p:nvSpPr>
        <p:spPr>
          <a:xfrm>
            <a:off x="5548164" y="3928864"/>
            <a:ext cx="3273152" cy="2793478"/>
          </a:xfrm>
          <a:prstGeom prst="wedgeRectCallout">
            <a:avLst>
              <a:gd name="adj1" fmla="val -68575"/>
              <a:gd name="adj2" fmla="val -46429"/>
            </a:avLst>
          </a:prstGeom>
          <a:solidFill>
            <a:srgbClr val="00B0F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388165" y="1658863"/>
            <a:ext cx="5551987" cy="329977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altLang="zh-TW" sz="1600" dirty="0" smtClean="0"/>
              <a:t>Automated near real-time focal mechanism determination </a:t>
            </a:r>
            <a:endParaRPr lang="zh-TW" altLang="en-US" sz="1600" dirty="0"/>
          </a:p>
        </p:txBody>
      </p:sp>
      <p:sp>
        <p:nvSpPr>
          <p:cNvPr id="12" name="矩形圖說文字 11"/>
          <p:cNvSpPr/>
          <p:nvPr/>
        </p:nvSpPr>
        <p:spPr>
          <a:xfrm>
            <a:off x="5546998" y="1066800"/>
            <a:ext cx="3273152" cy="2793478"/>
          </a:xfrm>
          <a:prstGeom prst="wedgeRectCallout">
            <a:avLst>
              <a:gd name="adj1" fmla="val -67993"/>
              <a:gd name="adj2" fmla="val 28244"/>
            </a:avLst>
          </a:prstGeom>
          <a:solidFill>
            <a:srgbClr val="00B0F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196752"/>
            <a:ext cx="3068923" cy="2543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9733" y="4054226"/>
            <a:ext cx="3050673" cy="23507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文字方塊 8"/>
          <p:cNvSpPr txBox="1"/>
          <p:nvPr/>
        </p:nvSpPr>
        <p:spPr>
          <a:xfrm>
            <a:off x="7149852" y="6390560"/>
            <a:ext cx="1763572" cy="360755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altLang="zh-TW" dirty="0" smtClean="0"/>
              <a:t>Zhao et al, 2011</a:t>
            </a:r>
            <a:endParaRPr lang="zh-TW" altLang="en-US" dirty="0"/>
          </a:p>
        </p:txBody>
      </p:sp>
      <p:pic>
        <p:nvPicPr>
          <p:cNvPr id="10" name="Picture 4" descr="http://bats.earth.sinica.edu.tw/bats_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9" y="0"/>
            <a:ext cx="1619671" cy="433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125760"/>
            <a:ext cx="8424936" cy="1143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altLang="zh-TW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Real-time Moment Tensor Monitoring</a:t>
            </a:r>
            <a:endParaRPr lang="zh-TW" alt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6" name="Picture 4" descr="http://bats.earth.sinica.edu.tw/bats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9" y="0"/>
            <a:ext cx="1619671" cy="433262"/>
          </a:xfrm>
          <a:prstGeom prst="rect">
            <a:avLst/>
          </a:prstGeom>
          <a:noFill/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t="8712" r="1188" b="1612"/>
          <a:stretch/>
        </p:blipFill>
        <p:spPr>
          <a:xfrm>
            <a:off x="1403649" y="1052736"/>
            <a:ext cx="6480719" cy="5585993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6876256" y="6309320"/>
            <a:ext cx="1763572" cy="360755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altLang="zh-TW" dirty="0" smtClean="0"/>
              <a:t>Lee et al, 2011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2" name="Picture 8" descr="Virtual_SCS_netwo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576984"/>
            <a:ext cx="6204960" cy="4876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6804248" y="2808581"/>
            <a:ext cx="2448272" cy="218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 defTabSz="449287">
              <a:spcBef>
                <a:spcPct val="50000"/>
              </a:spcBef>
            </a:pPr>
            <a:r>
              <a:rPr kumimoji="1" lang="en-US" altLang="zh-TW" sz="1600" b="1" dirty="0" smtClean="0">
                <a:latin typeface="Arial Black" pitchFamily="34" charset="0"/>
                <a:ea typeface="新細明體" pitchFamily="18" charset="-120"/>
                <a:cs typeface="Arial" pitchFamily="34" charset="0"/>
              </a:rPr>
              <a:t>GSN</a:t>
            </a:r>
            <a:r>
              <a:rPr kumimoji="1" lang="en-US" altLang="zh-TW" sz="1600" dirty="0" smtClean="0">
                <a:latin typeface="Arial" pitchFamily="34" charset="0"/>
                <a:ea typeface="新細明體" pitchFamily="18" charset="-120"/>
                <a:cs typeface="Arial" pitchFamily="34" charset="0"/>
              </a:rPr>
              <a:t>: 1  (IRIS)</a:t>
            </a:r>
            <a:endParaRPr kumimoji="1" lang="en-US" altLang="zh-TW" sz="1600" dirty="0">
              <a:latin typeface="Arial" pitchFamily="34" charset="0"/>
              <a:ea typeface="新細明體" pitchFamily="18" charset="-120"/>
              <a:cs typeface="Arial" pitchFamily="34" charset="0"/>
            </a:endParaRPr>
          </a:p>
          <a:p>
            <a:pPr defTabSz="449287">
              <a:spcBef>
                <a:spcPct val="50000"/>
              </a:spcBef>
            </a:pPr>
            <a:r>
              <a:rPr kumimoji="1" lang="en-US" altLang="zh-TW" sz="1600" b="1" dirty="0" smtClean="0">
                <a:latin typeface="Arial Black" pitchFamily="34" charset="0"/>
                <a:ea typeface="新細明體" pitchFamily="18" charset="-120"/>
                <a:cs typeface="Arial" pitchFamily="34" charset="0"/>
              </a:rPr>
              <a:t>F-Net</a:t>
            </a:r>
            <a:r>
              <a:rPr kumimoji="1" lang="en-US" altLang="zh-TW" sz="1600" dirty="0" smtClean="0">
                <a:latin typeface="Arial" pitchFamily="34" charset="0"/>
                <a:ea typeface="新細明體" pitchFamily="18" charset="-120"/>
                <a:cs typeface="Arial" pitchFamily="34" charset="0"/>
              </a:rPr>
              <a:t>: 4  (NIED)</a:t>
            </a:r>
            <a:endParaRPr kumimoji="1" lang="en-US" altLang="zh-TW" sz="1600" dirty="0">
              <a:latin typeface="Arial" pitchFamily="34" charset="0"/>
              <a:ea typeface="新細明體" pitchFamily="18" charset="-120"/>
              <a:cs typeface="Arial" pitchFamily="34" charset="0"/>
            </a:endParaRPr>
          </a:p>
          <a:p>
            <a:pPr defTabSz="449287">
              <a:spcBef>
                <a:spcPct val="50000"/>
              </a:spcBef>
            </a:pPr>
            <a:r>
              <a:rPr kumimoji="1" lang="en-US" altLang="zh-TW" sz="1600" b="1" dirty="0" smtClean="0">
                <a:latin typeface="Arial Black" pitchFamily="34" charset="0"/>
                <a:ea typeface="新細明體" pitchFamily="18" charset="-120"/>
                <a:cs typeface="Arial" pitchFamily="34" charset="0"/>
              </a:rPr>
              <a:t>OHP</a:t>
            </a:r>
            <a:r>
              <a:rPr kumimoji="1" lang="en-US" altLang="zh-TW" sz="1600" dirty="0" smtClean="0">
                <a:latin typeface="Arial" pitchFamily="34" charset="0"/>
                <a:ea typeface="新細明體" pitchFamily="18" charset="-120"/>
                <a:cs typeface="Arial" pitchFamily="34" charset="0"/>
              </a:rPr>
              <a:t>: 4  (JAMSTEC)</a:t>
            </a:r>
            <a:endParaRPr kumimoji="1" lang="en-US" altLang="zh-TW" sz="1600" dirty="0">
              <a:latin typeface="Arial" pitchFamily="34" charset="0"/>
              <a:ea typeface="新細明體" pitchFamily="18" charset="-120"/>
              <a:cs typeface="Arial" pitchFamily="34" charset="0"/>
            </a:endParaRPr>
          </a:p>
          <a:p>
            <a:pPr defTabSz="449287">
              <a:spcBef>
                <a:spcPct val="50000"/>
              </a:spcBef>
            </a:pPr>
            <a:r>
              <a:rPr kumimoji="1" lang="en-US" altLang="zh-TW" sz="1600" b="1" dirty="0" smtClean="0">
                <a:latin typeface="Arial Black" pitchFamily="34" charset="0"/>
                <a:ea typeface="新細明體" pitchFamily="18" charset="-120"/>
                <a:cs typeface="Arial" pitchFamily="34" charset="0"/>
              </a:rPr>
              <a:t>MMD</a:t>
            </a:r>
            <a:r>
              <a:rPr kumimoji="1" lang="en-US" altLang="zh-TW" sz="1600" dirty="0" smtClean="0">
                <a:latin typeface="Arial" pitchFamily="34" charset="0"/>
                <a:ea typeface="新細明體" pitchFamily="18" charset="-120"/>
                <a:cs typeface="Arial" pitchFamily="34" charset="0"/>
              </a:rPr>
              <a:t>: 5  (Malaysia)</a:t>
            </a:r>
            <a:endParaRPr kumimoji="1" lang="en-US" altLang="zh-TW" sz="1600" dirty="0">
              <a:latin typeface="Arial" pitchFamily="34" charset="0"/>
              <a:ea typeface="新細明體" pitchFamily="18" charset="-120"/>
              <a:cs typeface="Arial" pitchFamily="34" charset="0"/>
            </a:endParaRPr>
          </a:p>
          <a:p>
            <a:pPr defTabSz="449287">
              <a:spcBef>
                <a:spcPct val="50000"/>
              </a:spcBef>
            </a:pPr>
            <a:r>
              <a:rPr kumimoji="1" lang="en-US" altLang="zh-TW" sz="1600" b="1" dirty="0" smtClean="0">
                <a:latin typeface="Arial Black" pitchFamily="34" charset="0"/>
                <a:ea typeface="新細明體" pitchFamily="18" charset="-120"/>
                <a:cs typeface="Arial" pitchFamily="34" charset="0"/>
              </a:rPr>
              <a:t>GEOFON</a:t>
            </a:r>
            <a:r>
              <a:rPr kumimoji="1" lang="en-US" altLang="zh-TW" sz="1600" dirty="0" smtClean="0">
                <a:latin typeface="Arial" pitchFamily="34" charset="0"/>
                <a:ea typeface="新細明體" pitchFamily="18" charset="-120"/>
                <a:cs typeface="Arial" pitchFamily="34" charset="0"/>
              </a:rPr>
              <a:t>: 20  (GFZ)</a:t>
            </a:r>
            <a:endParaRPr kumimoji="1" lang="en-US" altLang="zh-TW" sz="1600" dirty="0">
              <a:latin typeface="Arial" pitchFamily="34" charset="0"/>
              <a:ea typeface="新細明體" pitchFamily="18" charset="-120"/>
              <a:cs typeface="Arial" pitchFamily="34" charset="0"/>
            </a:endParaRPr>
          </a:p>
          <a:p>
            <a:pPr defTabSz="449287">
              <a:spcBef>
                <a:spcPct val="50000"/>
              </a:spcBef>
            </a:pPr>
            <a:r>
              <a:rPr kumimoji="1" lang="en-US" altLang="zh-TW" sz="1600" b="1" dirty="0" smtClean="0">
                <a:latin typeface="Arial Black" pitchFamily="34" charset="0"/>
                <a:ea typeface="新細明體" pitchFamily="18" charset="-120"/>
                <a:cs typeface="Arial" pitchFamily="34" charset="0"/>
              </a:rPr>
              <a:t>RIMES</a:t>
            </a:r>
            <a:r>
              <a:rPr kumimoji="1" lang="en-US" altLang="zh-TW" sz="1600" dirty="0" smtClean="0">
                <a:latin typeface="Arial" pitchFamily="34" charset="0"/>
                <a:ea typeface="新細明體" pitchFamily="18" charset="-120"/>
                <a:cs typeface="Arial" pitchFamily="34" charset="0"/>
              </a:rPr>
              <a:t>: 4</a:t>
            </a:r>
            <a:endParaRPr kumimoji="1" lang="en-US" altLang="zh-TW" sz="1600" dirty="0"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3330967" y="2645108"/>
            <a:ext cx="65317" cy="65324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TW" altLang="en-US" sz="1600" dirty="0" smtClean="0">
              <a:latin typeface="Arial" charset="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TW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Real-time Data Exchange Among Data Centers</a:t>
            </a:r>
            <a:endParaRPr lang="zh-TW" altLang="en-US" sz="3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804248" y="1639498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Virtual South China Sea Seismic Network</a:t>
            </a:r>
            <a:endParaRPr lang="zh-TW" altLang="en-US" sz="2000" b="1" dirty="0"/>
          </a:p>
        </p:txBody>
      </p:sp>
      <p:pic>
        <p:nvPicPr>
          <p:cNvPr id="9" name="Picture 4" descr="http://bats.earth.sinica.edu.tw/bats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9" y="0"/>
            <a:ext cx="1619671" cy="433262"/>
          </a:xfrm>
          <a:prstGeom prst="rect">
            <a:avLst/>
          </a:prstGeom>
          <a:noFill/>
        </p:spPr>
      </p:pic>
      <p:sp>
        <p:nvSpPr>
          <p:cNvPr id="10" name="手繪多邊形 9"/>
          <p:cNvSpPr/>
          <p:nvPr/>
        </p:nvSpPr>
        <p:spPr>
          <a:xfrm>
            <a:off x="3789363" y="2314575"/>
            <a:ext cx="253999" cy="898401"/>
          </a:xfrm>
          <a:custGeom>
            <a:avLst/>
            <a:gdLst>
              <a:gd name="connsiteX0" fmla="*/ 211137 w 253999"/>
              <a:gd name="connsiteY0" fmla="*/ 0 h 914400"/>
              <a:gd name="connsiteX1" fmla="*/ 230187 w 253999"/>
              <a:gd name="connsiteY1" fmla="*/ 190500 h 914400"/>
              <a:gd name="connsiteX2" fmla="*/ 68262 w 253999"/>
              <a:gd name="connsiteY2" fmla="*/ 361950 h 914400"/>
              <a:gd name="connsiteX3" fmla="*/ 20637 w 253999"/>
              <a:gd name="connsiteY3" fmla="*/ 476250 h 914400"/>
              <a:gd name="connsiteX4" fmla="*/ 39687 w 253999"/>
              <a:gd name="connsiteY4" fmla="*/ 581025 h 914400"/>
              <a:gd name="connsiteX5" fmla="*/ 1587 w 253999"/>
              <a:gd name="connsiteY5" fmla="*/ 685800 h 914400"/>
              <a:gd name="connsiteX6" fmla="*/ 30162 w 253999"/>
              <a:gd name="connsiteY6" fmla="*/ 838200 h 914400"/>
              <a:gd name="connsiteX7" fmla="*/ 115887 w 253999"/>
              <a:gd name="connsiteY7" fmla="*/ 914400 h 914400"/>
              <a:gd name="connsiteX8" fmla="*/ 115887 w 253999"/>
              <a:gd name="connsiteY8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3999" h="914400">
                <a:moveTo>
                  <a:pt x="211137" y="0"/>
                </a:moveTo>
                <a:cubicBezTo>
                  <a:pt x="232568" y="65087"/>
                  <a:pt x="253999" y="130175"/>
                  <a:pt x="230187" y="190500"/>
                </a:cubicBezTo>
                <a:cubicBezTo>
                  <a:pt x="206375" y="250825"/>
                  <a:pt x="103187" y="314325"/>
                  <a:pt x="68262" y="361950"/>
                </a:cubicBezTo>
                <a:cubicBezTo>
                  <a:pt x="33337" y="409575"/>
                  <a:pt x="25400" y="439738"/>
                  <a:pt x="20637" y="476250"/>
                </a:cubicBezTo>
                <a:cubicBezTo>
                  <a:pt x="15875" y="512763"/>
                  <a:pt x="42862" y="546100"/>
                  <a:pt x="39687" y="581025"/>
                </a:cubicBezTo>
                <a:cubicBezTo>
                  <a:pt x="36512" y="615950"/>
                  <a:pt x="3174" y="642938"/>
                  <a:pt x="1587" y="685800"/>
                </a:cubicBezTo>
                <a:cubicBezTo>
                  <a:pt x="0" y="728662"/>
                  <a:pt x="11112" y="800100"/>
                  <a:pt x="30162" y="838200"/>
                </a:cubicBezTo>
                <a:cubicBezTo>
                  <a:pt x="49212" y="876300"/>
                  <a:pt x="115887" y="914400"/>
                  <a:pt x="115887" y="914400"/>
                </a:cubicBezTo>
                <a:lnTo>
                  <a:pt x="115887" y="914400"/>
                </a:lnTo>
              </a:path>
            </a:pathLst>
          </a:custGeom>
          <a:noFill/>
          <a:ln w="38100">
            <a:solidFill>
              <a:srgbClr val="FF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4716016" y="2378162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i="1" dirty="0" smtClean="0">
                <a:solidFill>
                  <a:srgbClr val="FF00FF"/>
                </a:solidFill>
              </a:rPr>
              <a:t>Manila Trench</a:t>
            </a:r>
            <a:endParaRPr lang="zh-TW" altLang="en-US" sz="2000" b="1" i="1" dirty="0">
              <a:solidFill>
                <a:srgbClr val="FF00FF"/>
              </a:solidFill>
            </a:endParaRPr>
          </a:p>
        </p:txBody>
      </p:sp>
      <p:cxnSp>
        <p:nvCxnSpPr>
          <p:cNvPr id="3" name="直線單箭頭接點 2"/>
          <p:cNvCxnSpPr>
            <a:stCxn id="11" idx="1"/>
            <a:endCxn id="10" idx="1"/>
          </p:cNvCxnSpPr>
          <p:nvPr/>
        </p:nvCxnSpPr>
        <p:spPr>
          <a:xfrm flipH="1" flipV="1">
            <a:off x="4019550" y="2501742"/>
            <a:ext cx="696466" cy="76475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defRPr/>
            </a:pPr>
            <a:r>
              <a:rPr lang="en-US" altLang="zh-TW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Future Work</a:t>
            </a:r>
            <a:endParaRPr lang="zh-TW" alt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90872" y="1340768"/>
            <a:ext cx="8229600" cy="4525963"/>
          </a:xfrm>
        </p:spPr>
        <p:txBody>
          <a:bodyPr/>
          <a:lstStyle/>
          <a:p>
            <a:r>
              <a:rPr lang="en-US" altLang="zh-TW" dirty="0" smtClean="0"/>
              <a:t>Automated quality control system</a:t>
            </a:r>
          </a:p>
          <a:p>
            <a:r>
              <a:rPr lang="en-US" altLang="zh-TW" dirty="0" smtClean="0"/>
              <a:t>Promoting data standards to other research institutes in Taiwan</a:t>
            </a:r>
          </a:p>
          <a:p>
            <a:r>
              <a:rPr lang="en-US" altLang="zh-TW" dirty="0" smtClean="0"/>
              <a:t>More advanced web services</a:t>
            </a:r>
          </a:p>
          <a:p>
            <a:r>
              <a:rPr lang="en-US" altLang="zh-TW" dirty="0" smtClean="0"/>
              <a:t>Intensify the regional collaborations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3923928" y="5457998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howcard Gothic" pitchFamily="82" charset="0"/>
              </a:rPr>
              <a:t>Thank You!!</a:t>
            </a:r>
            <a:endParaRPr lang="zh-TW" altLang="en-US" sz="5400" dirty="0">
              <a:solidFill>
                <a:schemeClr val="accent6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howcard Gothic" pitchFamily="82" charset="0"/>
            </a:endParaRPr>
          </a:p>
        </p:txBody>
      </p:sp>
      <p:pic>
        <p:nvPicPr>
          <p:cNvPr id="5" name="Picture 4" descr="http://bats.earth.sinica.edu.tw/bats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9" y="0"/>
            <a:ext cx="1619671" cy="433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003232" cy="850106"/>
          </a:xfrm>
        </p:spPr>
        <p:txBody>
          <a:bodyPr>
            <a:normAutofit/>
          </a:bodyPr>
          <a:lstStyle/>
          <a:p>
            <a:pPr algn="l"/>
            <a:r>
              <a:rPr lang="en-US" altLang="zh-TW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History of BATS</a:t>
            </a:r>
            <a:endParaRPr lang="zh-TW" altLang="en-US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3568" y="4437112"/>
            <a:ext cx="8013576" cy="223224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altLang="zh-TW" b="1" dirty="0" smtClean="0">
                <a:latin typeface="Arial Black" pitchFamily="34" charset="0"/>
                <a:cs typeface="Arial" pitchFamily="34" charset="0"/>
              </a:rPr>
              <a:t>Our missions:</a:t>
            </a:r>
          </a:p>
          <a:p>
            <a:r>
              <a:rPr lang="en-US" altLang="zh-TW" dirty="0" smtClean="0"/>
              <a:t>To better monitor the earthquake activity in the Taiwan region</a:t>
            </a:r>
          </a:p>
          <a:p>
            <a:r>
              <a:rPr lang="en-US" altLang="zh-TW" dirty="0" smtClean="0"/>
              <a:t>Provide high-quality, continuous data to meet a variety of research demands</a:t>
            </a:r>
          </a:p>
        </p:txBody>
      </p:sp>
      <p:pic>
        <p:nvPicPr>
          <p:cNvPr id="4" name="Picture 4" descr="http://bats.earth.sinica.edu.tw/bats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9" y="0"/>
            <a:ext cx="1619671" cy="433262"/>
          </a:xfrm>
          <a:prstGeom prst="rect">
            <a:avLst/>
          </a:prstGeom>
          <a:noFill/>
        </p:spPr>
      </p:pic>
      <p:cxnSp>
        <p:nvCxnSpPr>
          <p:cNvPr id="9" name="直線單箭頭接點 8"/>
          <p:cNvCxnSpPr/>
          <p:nvPr/>
        </p:nvCxnSpPr>
        <p:spPr>
          <a:xfrm>
            <a:off x="1197819" y="1373506"/>
            <a:ext cx="1399" cy="2713644"/>
          </a:xfrm>
          <a:prstGeom prst="straightConnector1">
            <a:avLst/>
          </a:prstGeom>
          <a:ln w="57150">
            <a:headEnd type="oval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1331640" y="1111384"/>
            <a:ext cx="5256584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Arial Black" pitchFamily="34" charset="0"/>
              </a:rPr>
              <a:t>1992</a:t>
            </a:r>
            <a:r>
              <a:rPr lang="en-US" altLang="zh-TW" sz="2400" dirty="0" smtClean="0"/>
              <a:t>   Project initialized</a:t>
            </a:r>
          </a:p>
          <a:p>
            <a:pPr lvl="0"/>
            <a:r>
              <a:rPr lang="en-US" altLang="zh-TW" dirty="0" smtClean="0">
                <a:solidFill>
                  <a:prstClr val="black"/>
                </a:solidFill>
                <a:latin typeface="Arial Black" pitchFamily="34" charset="0"/>
              </a:rPr>
              <a:t>1994</a:t>
            </a:r>
            <a:r>
              <a:rPr lang="en-US" altLang="zh-TW" sz="2400" dirty="0" smtClean="0">
                <a:solidFill>
                  <a:prstClr val="black"/>
                </a:solidFill>
              </a:rPr>
              <a:t>   Start building the first station</a:t>
            </a:r>
            <a:endParaRPr lang="zh-TW" altLang="en-US" sz="2400" dirty="0" smtClean="0">
              <a:solidFill>
                <a:prstClr val="black"/>
              </a:solidFill>
            </a:endParaRPr>
          </a:p>
          <a:p>
            <a:pPr lvl="0"/>
            <a:r>
              <a:rPr lang="en-US" altLang="zh-TW" dirty="0" smtClean="0">
                <a:solidFill>
                  <a:prstClr val="black"/>
                </a:solidFill>
                <a:latin typeface="Arial Black" pitchFamily="34" charset="0"/>
              </a:rPr>
              <a:t>1996</a:t>
            </a:r>
            <a:r>
              <a:rPr lang="en-US" altLang="zh-TW" sz="2400" dirty="0" smtClean="0">
                <a:solidFill>
                  <a:prstClr val="black"/>
                </a:solidFill>
              </a:rPr>
              <a:t>   Operation start</a:t>
            </a:r>
            <a:endParaRPr lang="zh-TW" altLang="en-US" sz="2400" dirty="0" smtClean="0">
              <a:solidFill>
                <a:prstClr val="black"/>
              </a:solidFill>
            </a:endParaRPr>
          </a:p>
          <a:p>
            <a:pPr marL="457200" lvl="0" indent="-457200"/>
            <a:r>
              <a:rPr lang="en-US" altLang="zh-TW" dirty="0" smtClean="0">
                <a:solidFill>
                  <a:prstClr val="black"/>
                </a:solidFill>
                <a:latin typeface="Arial Black" pitchFamily="34" charset="0"/>
              </a:rPr>
              <a:t>1998</a:t>
            </a:r>
            <a:r>
              <a:rPr lang="en-US" altLang="zh-TW" sz="2400" dirty="0" smtClean="0">
                <a:solidFill>
                  <a:prstClr val="black"/>
                </a:solidFill>
              </a:rPr>
              <a:t>   Data open to public</a:t>
            </a:r>
          </a:p>
          <a:p>
            <a:pPr marL="457200" lvl="0" indent="-457200"/>
            <a:r>
              <a:rPr lang="en-US" altLang="zh-TW" dirty="0" smtClean="0">
                <a:solidFill>
                  <a:prstClr val="black"/>
                </a:solidFill>
                <a:latin typeface="Arial Black" pitchFamily="34" charset="0"/>
              </a:rPr>
              <a:t>2001</a:t>
            </a:r>
            <a:r>
              <a:rPr lang="en-US" altLang="zh-TW" sz="2400" dirty="0" smtClean="0">
                <a:solidFill>
                  <a:prstClr val="black"/>
                </a:solidFill>
              </a:rPr>
              <a:t>   CWB joined the project</a:t>
            </a:r>
            <a:endParaRPr lang="zh-TW" altLang="en-US" sz="2400" dirty="0" smtClean="0">
              <a:solidFill>
                <a:prstClr val="black"/>
              </a:solidFill>
            </a:endParaRPr>
          </a:p>
          <a:p>
            <a:pPr lvl="0"/>
            <a:endParaRPr lang="en-US" altLang="zh-TW" sz="900" dirty="0" smtClean="0">
              <a:solidFill>
                <a:prstClr val="black"/>
              </a:solidFill>
              <a:latin typeface="Arial Black" pitchFamily="34" charset="0"/>
            </a:endParaRPr>
          </a:p>
          <a:p>
            <a:pPr lvl="0"/>
            <a:r>
              <a:rPr lang="en-US" altLang="zh-TW" sz="2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Present</a:t>
            </a:r>
          </a:p>
          <a:p>
            <a:pPr lvl="0"/>
            <a:r>
              <a:rPr lang="en-US" altLang="zh-TW" sz="2400" dirty="0" smtClean="0">
                <a:solidFill>
                  <a:prstClr val="black"/>
                </a:solidFill>
              </a:rPr>
              <a:t>    59 High quality broad-band stations</a:t>
            </a:r>
          </a:p>
          <a:p>
            <a:pPr lvl="0"/>
            <a:r>
              <a:rPr lang="en-US" altLang="zh-TW" sz="2400" dirty="0" smtClean="0">
                <a:solidFill>
                  <a:prstClr val="black"/>
                </a:solidFill>
              </a:rPr>
              <a:t>    BATS data center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74848" y="44624"/>
            <a:ext cx="8229600" cy="864096"/>
          </a:xfrm>
        </p:spPr>
        <p:txBody>
          <a:bodyPr>
            <a:normAutofit/>
          </a:bodyPr>
          <a:lstStyle/>
          <a:p>
            <a:pPr algn="l"/>
            <a:r>
              <a:rPr lang="en-US" altLang="zh-TW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BATS Stations</a:t>
            </a:r>
            <a:endParaRPr lang="zh-TW" altLang="en-US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868144" y="836712"/>
            <a:ext cx="3024336" cy="5776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Arial Black" pitchFamily="34" charset="0"/>
              </a:rPr>
              <a:t>BATS-IES:</a:t>
            </a:r>
          </a:p>
          <a:p>
            <a:pPr>
              <a:buFont typeface="Arial" pitchFamily="34" charset="0"/>
              <a:buChar char="•"/>
            </a:pPr>
            <a:r>
              <a:rPr lang="en-US" altLang="zh-TW" b="1" dirty="0" smtClean="0"/>
              <a:t>25 stations</a:t>
            </a:r>
          </a:p>
          <a:p>
            <a:r>
              <a:rPr lang="en-US" altLang="zh-TW" b="1" dirty="0" smtClean="0">
                <a:solidFill>
                  <a:srgbClr val="0070C0"/>
                </a:solidFill>
              </a:rPr>
              <a:t>   </a:t>
            </a:r>
            <a:r>
              <a:rPr lang="en-US" altLang="zh-TW" dirty="0" err="1" smtClean="0">
                <a:solidFill>
                  <a:srgbClr val="FF0000"/>
                </a:solidFill>
              </a:rPr>
              <a:t>Realtime</a:t>
            </a:r>
            <a:r>
              <a:rPr lang="en-US" altLang="zh-TW" dirty="0" smtClean="0">
                <a:solidFill>
                  <a:srgbClr val="FF0000"/>
                </a:solidFill>
              </a:rPr>
              <a:t>: 24</a:t>
            </a:r>
          </a:p>
          <a:p>
            <a:r>
              <a:rPr lang="en-US" altLang="zh-TW" dirty="0" smtClean="0">
                <a:solidFill>
                  <a:srgbClr val="0070C0"/>
                </a:solidFill>
              </a:rPr>
              <a:t>   </a:t>
            </a:r>
            <a:r>
              <a:rPr lang="en-US" altLang="zh-TW" dirty="0" smtClean="0">
                <a:solidFill>
                  <a:srgbClr val="00FF00"/>
                </a:solidFill>
              </a:rPr>
              <a:t>IRIS: 7</a:t>
            </a:r>
          </a:p>
          <a:p>
            <a:r>
              <a:rPr lang="en-US" altLang="zh-TW" dirty="0" smtClean="0"/>
              <a:t>   </a:t>
            </a:r>
            <a:r>
              <a:rPr lang="en-US" altLang="zh-TW" dirty="0" smtClean="0">
                <a:solidFill>
                  <a:srgbClr val="FF00FF"/>
                </a:solidFill>
              </a:rPr>
              <a:t>Satellite: 5</a:t>
            </a:r>
            <a:endParaRPr lang="en-US" altLang="zh-TW" b="1" dirty="0" smtClean="0">
              <a:solidFill>
                <a:srgbClr val="FF00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b="1" dirty="0" smtClean="0"/>
              <a:t>Instrument types</a:t>
            </a:r>
          </a:p>
          <a:p>
            <a:r>
              <a:rPr lang="en-US" altLang="zh-TW" dirty="0" smtClean="0"/>
              <a:t>   STS-1/STS-2</a:t>
            </a:r>
          </a:p>
          <a:p>
            <a:r>
              <a:rPr lang="en-US" altLang="zh-TW" dirty="0" smtClean="0"/>
              <a:t>   Trillium 120/ 240</a:t>
            </a:r>
          </a:p>
          <a:p>
            <a:r>
              <a:rPr lang="en-US" altLang="zh-TW" dirty="0" smtClean="0"/>
              <a:t>   CMG 3TB</a:t>
            </a:r>
          </a:p>
          <a:p>
            <a:r>
              <a:rPr lang="en-US" altLang="zh-TW" dirty="0" smtClean="0"/>
              <a:t>   </a:t>
            </a:r>
            <a:r>
              <a:rPr lang="en-US" altLang="zh-TW" dirty="0" err="1" smtClean="0"/>
              <a:t>EpiSensor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>
                <a:latin typeface="Arial Black" pitchFamily="34" charset="0"/>
              </a:rPr>
              <a:t>BATS-CWB:</a:t>
            </a:r>
          </a:p>
          <a:p>
            <a:pPr>
              <a:buFont typeface="Arial" pitchFamily="34" charset="0"/>
              <a:buChar char="•"/>
            </a:pPr>
            <a:r>
              <a:rPr lang="en-US" altLang="zh-TW" b="1" dirty="0" smtClean="0"/>
              <a:t>34 stations</a:t>
            </a:r>
          </a:p>
          <a:p>
            <a:pPr>
              <a:buFont typeface="Arial" pitchFamily="34" charset="0"/>
              <a:buChar char="•"/>
            </a:pPr>
            <a:r>
              <a:rPr lang="en-US" altLang="zh-TW" b="1" dirty="0" smtClean="0"/>
              <a:t>Instrument types</a:t>
            </a:r>
          </a:p>
          <a:p>
            <a:r>
              <a:rPr lang="en-US" altLang="zh-TW" dirty="0" smtClean="0"/>
              <a:t>   CMG 3T  </a:t>
            </a:r>
          </a:p>
          <a:p>
            <a:r>
              <a:rPr lang="en-US" altLang="zh-TW" dirty="0" smtClean="0"/>
              <a:t>   CMG 3ESP</a:t>
            </a:r>
          </a:p>
          <a:p>
            <a:r>
              <a:rPr lang="en-US" altLang="zh-TW" dirty="0" smtClean="0"/>
              <a:t>   CMG 40T</a:t>
            </a:r>
          </a:p>
          <a:p>
            <a:r>
              <a:rPr lang="en-US" altLang="zh-TW" dirty="0" smtClean="0"/>
              <a:t>   </a:t>
            </a:r>
            <a:r>
              <a:rPr lang="en-US" altLang="zh-TW" dirty="0" err="1" smtClean="0"/>
              <a:t>EpiSensor</a:t>
            </a:r>
            <a:endParaRPr lang="en-US" altLang="zh-TW" dirty="0" smtClean="0"/>
          </a:p>
          <a:p>
            <a:endParaRPr lang="en-US" altLang="zh-TW" b="1" dirty="0" smtClean="0">
              <a:solidFill>
                <a:srgbClr val="0070C0"/>
              </a:solidFill>
            </a:endParaRPr>
          </a:p>
          <a:p>
            <a:r>
              <a:rPr lang="en-US" altLang="zh-TW" b="1" dirty="0" smtClean="0">
                <a:latin typeface="Arial Black" pitchFamily="34" charset="0"/>
              </a:rPr>
              <a:t>GSN station (TATO)</a:t>
            </a:r>
            <a:endParaRPr lang="zh-TW" altLang="en-US" b="1" dirty="0">
              <a:latin typeface="Arial Black" pitchFamily="34" charset="0"/>
            </a:endParaRPr>
          </a:p>
        </p:txBody>
      </p:sp>
      <p:pic>
        <p:nvPicPr>
          <p:cNvPr id="7" name="Picture 4" descr="http://bats.earth.sinica.edu.tw/bats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9" y="0"/>
            <a:ext cx="1619671" cy="433262"/>
          </a:xfrm>
          <a:prstGeom prst="rect">
            <a:avLst/>
          </a:prstGeom>
          <a:noFill/>
        </p:spPr>
      </p:pic>
      <p:pic>
        <p:nvPicPr>
          <p:cNvPr id="11" name="圖片 10" descr="bats_stn_b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836712"/>
            <a:ext cx="5112568" cy="5849335"/>
          </a:xfrm>
          <a:prstGeom prst="rect">
            <a:avLst/>
          </a:prstGeom>
        </p:spPr>
      </p:pic>
      <p:pic>
        <p:nvPicPr>
          <p:cNvPr id="12" name="圖片 11" descr="bats_stn_SCS_bi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21671" y="4659660"/>
            <a:ext cx="906399" cy="126796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grpSp>
        <p:nvGrpSpPr>
          <p:cNvPr id="32" name="群組 31"/>
          <p:cNvGrpSpPr/>
          <p:nvPr/>
        </p:nvGrpSpPr>
        <p:grpSpPr>
          <a:xfrm>
            <a:off x="1123727" y="2804542"/>
            <a:ext cx="3016225" cy="1910829"/>
            <a:chOff x="827584" y="2804542"/>
            <a:chExt cx="3016225" cy="1910829"/>
          </a:xfrm>
        </p:grpSpPr>
        <p:sp>
          <p:nvSpPr>
            <p:cNvPr id="16" name="矩形 15"/>
            <p:cNvSpPr/>
            <p:nvPr/>
          </p:nvSpPr>
          <p:spPr>
            <a:xfrm>
              <a:off x="827584" y="2996952"/>
              <a:ext cx="112167" cy="107429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3731642" y="3293492"/>
              <a:ext cx="112167" cy="107429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3160142" y="3674492"/>
              <a:ext cx="112167" cy="107429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2872978" y="4141986"/>
              <a:ext cx="112167" cy="107429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3274442" y="4607942"/>
              <a:ext cx="112167" cy="107429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3534792" y="2804542"/>
              <a:ext cx="112167" cy="107429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3463528" y="4055244"/>
              <a:ext cx="112167" cy="107429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6" name="群組 65"/>
          <p:cNvGrpSpPr/>
          <p:nvPr/>
        </p:nvGrpSpPr>
        <p:grpSpPr>
          <a:xfrm>
            <a:off x="1907704" y="2416304"/>
            <a:ext cx="3069442" cy="3306562"/>
            <a:chOff x="1625729" y="2416304"/>
            <a:chExt cx="3069442" cy="3306562"/>
          </a:xfrm>
        </p:grpSpPr>
        <p:grpSp>
          <p:nvGrpSpPr>
            <p:cNvPr id="45" name="群組 44"/>
            <p:cNvGrpSpPr/>
            <p:nvPr/>
          </p:nvGrpSpPr>
          <p:grpSpPr>
            <a:xfrm>
              <a:off x="1625729" y="2416304"/>
              <a:ext cx="231791" cy="193772"/>
              <a:chOff x="5436096" y="673894"/>
              <a:chExt cx="231791" cy="193772"/>
            </a:xfrm>
          </p:grpSpPr>
          <p:sp>
            <p:nvSpPr>
              <p:cNvPr id="33" name="月亮 32"/>
              <p:cNvSpPr/>
              <p:nvPr/>
            </p:nvSpPr>
            <p:spPr>
              <a:xfrm rot="13924063">
                <a:off x="5518772" y="656030"/>
                <a:ext cx="82205" cy="216024"/>
              </a:xfrm>
              <a:prstGeom prst="moon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4" name="等腰三角形 33"/>
              <p:cNvSpPr/>
              <p:nvPr/>
            </p:nvSpPr>
            <p:spPr>
              <a:xfrm>
                <a:off x="5534025" y="754383"/>
                <a:ext cx="62781" cy="113283"/>
              </a:xfrm>
              <a:prstGeom prst="triangle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橢圓 38"/>
              <p:cNvSpPr/>
              <p:nvPr/>
            </p:nvSpPr>
            <p:spPr>
              <a:xfrm rot="2976340">
                <a:off x="5502232" y="631729"/>
                <a:ext cx="73986" cy="206257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36" name="直線接點 35"/>
              <p:cNvCxnSpPr/>
              <p:nvPr/>
            </p:nvCxnSpPr>
            <p:spPr>
              <a:xfrm flipH="1" flipV="1">
                <a:off x="5486401" y="673894"/>
                <a:ext cx="50005" cy="59531"/>
              </a:xfrm>
              <a:prstGeom prst="line">
                <a:avLst/>
              </a:prstGeom>
              <a:ln w="19050">
                <a:solidFill>
                  <a:srgbClr val="FF00FF"/>
                </a:solidFill>
                <a:headEnd type="none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群組 45"/>
            <p:cNvGrpSpPr/>
            <p:nvPr/>
          </p:nvGrpSpPr>
          <p:grpSpPr>
            <a:xfrm>
              <a:off x="1628740" y="4115172"/>
              <a:ext cx="231791" cy="193772"/>
              <a:chOff x="5436096" y="673894"/>
              <a:chExt cx="231791" cy="193772"/>
            </a:xfrm>
          </p:grpSpPr>
          <p:sp>
            <p:nvSpPr>
              <p:cNvPr id="47" name="月亮 46"/>
              <p:cNvSpPr/>
              <p:nvPr/>
            </p:nvSpPr>
            <p:spPr>
              <a:xfrm rot="13924063">
                <a:off x="5518772" y="656030"/>
                <a:ext cx="82205" cy="216024"/>
              </a:xfrm>
              <a:prstGeom prst="moon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等腰三角形 47"/>
              <p:cNvSpPr/>
              <p:nvPr/>
            </p:nvSpPr>
            <p:spPr>
              <a:xfrm>
                <a:off x="5534025" y="754383"/>
                <a:ext cx="62781" cy="113283"/>
              </a:xfrm>
              <a:prstGeom prst="triangle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9" name="橢圓 48"/>
              <p:cNvSpPr/>
              <p:nvPr/>
            </p:nvSpPr>
            <p:spPr>
              <a:xfrm rot="2976340">
                <a:off x="5502232" y="631729"/>
                <a:ext cx="73986" cy="206257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50" name="直線接點 49"/>
              <p:cNvCxnSpPr/>
              <p:nvPr/>
            </p:nvCxnSpPr>
            <p:spPr>
              <a:xfrm flipH="1" flipV="1">
                <a:off x="5486401" y="673894"/>
                <a:ext cx="50005" cy="59531"/>
              </a:xfrm>
              <a:prstGeom prst="line">
                <a:avLst/>
              </a:prstGeom>
              <a:ln w="19050">
                <a:solidFill>
                  <a:srgbClr val="FF00FF"/>
                </a:solidFill>
                <a:headEnd type="none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群組 50"/>
            <p:cNvGrpSpPr/>
            <p:nvPr/>
          </p:nvGrpSpPr>
          <p:grpSpPr>
            <a:xfrm>
              <a:off x="4301073" y="5529094"/>
              <a:ext cx="231791" cy="193772"/>
              <a:chOff x="5436096" y="673894"/>
              <a:chExt cx="231791" cy="193772"/>
            </a:xfrm>
          </p:grpSpPr>
          <p:sp>
            <p:nvSpPr>
              <p:cNvPr id="52" name="月亮 51"/>
              <p:cNvSpPr/>
              <p:nvPr/>
            </p:nvSpPr>
            <p:spPr>
              <a:xfrm rot="13924063">
                <a:off x="5518772" y="656030"/>
                <a:ext cx="82205" cy="216024"/>
              </a:xfrm>
              <a:prstGeom prst="moon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" name="等腰三角形 52"/>
              <p:cNvSpPr/>
              <p:nvPr/>
            </p:nvSpPr>
            <p:spPr>
              <a:xfrm>
                <a:off x="5534025" y="754383"/>
                <a:ext cx="62781" cy="113283"/>
              </a:xfrm>
              <a:prstGeom prst="triangle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" name="橢圓 53"/>
              <p:cNvSpPr/>
              <p:nvPr/>
            </p:nvSpPr>
            <p:spPr>
              <a:xfrm rot="2976340">
                <a:off x="5502232" y="631729"/>
                <a:ext cx="73986" cy="206257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55" name="直線接點 54"/>
              <p:cNvCxnSpPr/>
              <p:nvPr/>
            </p:nvCxnSpPr>
            <p:spPr>
              <a:xfrm flipH="1" flipV="1">
                <a:off x="5486401" y="673894"/>
                <a:ext cx="50005" cy="59531"/>
              </a:xfrm>
              <a:prstGeom prst="line">
                <a:avLst/>
              </a:prstGeom>
              <a:ln w="19050">
                <a:solidFill>
                  <a:srgbClr val="FF00FF"/>
                </a:solidFill>
                <a:headEnd type="none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群組 55"/>
            <p:cNvGrpSpPr/>
            <p:nvPr/>
          </p:nvGrpSpPr>
          <p:grpSpPr>
            <a:xfrm>
              <a:off x="4463380" y="4869552"/>
              <a:ext cx="231791" cy="193772"/>
              <a:chOff x="5436096" y="673894"/>
              <a:chExt cx="231791" cy="193772"/>
            </a:xfrm>
          </p:grpSpPr>
          <p:sp>
            <p:nvSpPr>
              <p:cNvPr id="57" name="月亮 56"/>
              <p:cNvSpPr/>
              <p:nvPr/>
            </p:nvSpPr>
            <p:spPr>
              <a:xfrm rot="13924063">
                <a:off x="5518772" y="656030"/>
                <a:ext cx="82205" cy="216024"/>
              </a:xfrm>
              <a:prstGeom prst="moon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8" name="等腰三角形 57"/>
              <p:cNvSpPr/>
              <p:nvPr/>
            </p:nvSpPr>
            <p:spPr>
              <a:xfrm>
                <a:off x="5534025" y="754383"/>
                <a:ext cx="62781" cy="113283"/>
              </a:xfrm>
              <a:prstGeom prst="triangle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" name="橢圓 58"/>
              <p:cNvSpPr/>
              <p:nvPr/>
            </p:nvSpPr>
            <p:spPr>
              <a:xfrm rot="2976340">
                <a:off x="5502232" y="631729"/>
                <a:ext cx="73986" cy="206257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60" name="直線接點 59"/>
              <p:cNvCxnSpPr/>
              <p:nvPr/>
            </p:nvCxnSpPr>
            <p:spPr>
              <a:xfrm flipH="1" flipV="1">
                <a:off x="5486401" y="673894"/>
                <a:ext cx="50005" cy="59531"/>
              </a:xfrm>
              <a:prstGeom prst="line">
                <a:avLst/>
              </a:prstGeom>
              <a:ln w="19050">
                <a:solidFill>
                  <a:srgbClr val="FF00FF"/>
                </a:solidFill>
                <a:headEnd type="none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群組 60"/>
            <p:cNvGrpSpPr/>
            <p:nvPr/>
          </p:nvGrpSpPr>
          <p:grpSpPr>
            <a:xfrm>
              <a:off x="3362260" y="3573398"/>
              <a:ext cx="231791" cy="193772"/>
              <a:chOff x="5436096" y="673894"/>
              <a:chExt cx="231791" cy="193772"/>
            </a:xfrm>
          </p:grpSpPr>
          <p:sp>
            <p:nvSpPr>
              <p:cNvPr id="62" name="月亮 61"/>
              <p:cNvSpPr/>
              <p:nvPr/>
            </p:nvSpPr>
            <p:spPr>
              <a:xfrm rot="13924063">
                <a:off x="5518772" y="656030"/>
                <a:ext cx="82205" cy="216024"/>
              </a:xfrm>
              <a:prstGeom prst="moon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3" name="等腰三角形 62"/>
              <p:cNvSpPr/>
              <p:nvPr/>
            </p:nvSpPr>
            <p:spPr>
              <a:xfrm>
                <a:off x="5534025" y="754383"/>
                <a:ext cx="62781" cy="113283"/>
              </a:xfrm>
              <a:prstGeom prst="triangle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4" name="橢圓 63"/>
              <p:cNvSpPr/>
              <p:nvPr/>
            </p:nvSpPr>
            <p:spPr>
              <a:xfrm rot="2976340">
                <a:off x="5502232" y="631729"/>
                <a:ext cx="73986" cy="206257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65" name="直線接點 64"/>
              <p:cNvCxnSpPr/>
              <p:nvPr/>
            </p:nvCxnSpPr>
            <p:spPr>
              <a:xfrm flipH="1" flipV="1">
                <a:off x="5486401" y="673894"/>
                <a:ext cx="50005" cy="59531"/>
              </a:xfrm>
              <a:prstGeom prst="line">
                <a:avLst/>
              </a:prstGeom>
              <a:ln w="19050">
                <a:solidFill>
                  <a:srgbClr val="FF00FF"/>
                </a:solidFill>
                <a:headEnd type="none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237060"/>
              </p:ext>
            </p:extLst>
          </p:nvPr>
        </p:nvGraphicFramePr>
        <p:xfrm>
          <a:off x="251520" y="260648"/>
          <a:ext cx="8568952" cy="6221504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576064"/>
                <a:gridCol w="936104"/>
                <a:gridCol w="648072"/>
                <a:gridCol w="648072"/>
                <a:gridCol w="576064"/>
                <a:gridCol w="1152128"/>
                <a:gridCol w="936104"/>
                <a:gridCol w="792088"/>
                <a:gridCol w="720080"/>
                <a:gridCol w="936104"/>
                <a:gridCol w="648072"/>
              </a:tblGrid>
              <a:tr h="2880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Station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Location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Lat.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Lon.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Elev.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Geology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Sensor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Recorder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Comm.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Operating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Network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ANPB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Anbu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25.1828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121.5292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100" u="none" strike="noStrike" dirty="0">
                          <a:effectLst/>
                        </a:rPr>
                        <a:t>875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Andesite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STS-2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Q330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>
                          <a:effectLst/>
                        </a:rPr>
                        <a:t>-</a:t>
                      </a:r>
                      <a:endParaRPr lang="en-US" altLang="zh-TW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>
                          <a:effectLst/>
                        </a:rPr>
                        <a:t>970618~</a:t>
                      </a:r>
                      <a:endParaRPr lang="en-US" altLang="zh-TW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CHGB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Ching-ging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24.0602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121.174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100" u="none" strike="noStrike" dirty="0">
                          <a:effectLst/>
                        </a:rPr>
                        <a:t>1850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Slate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STS-2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Q330HR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ADSL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>
                          <a:effectLst/>
                        </a:rPr>
                        <a:t>050802~</a:t>
                      </a:r>
                      <a:endParaRPr lang="en-US" altLang="zh-TW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HGSD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 err="1">
                          <a:effectLst/>
                        </a:rPr>
                        <a:t>Houtzshan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TW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23.4921</a:t>
                      </a: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TW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121.4239</a:t>
                      </a:r>
                      <a:endParaRPr lang="zh-TW" alt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132</a:t>
                      </a:r>
                      <a:endParaRPr lang="zh-TW" alt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TW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N.A.</a:t>
                      </a:r>
                      <a:endParaRPr lang="zh-TW" alt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TW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CMG-3TB</a:t>
                      </a:r>
                      <a:endParaRPr lang="zh-TW" alt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TW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Q330HR</a:t>
                      </a:r>
                      <a:endParaRPr lang="zh-TW" alt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</a:t>
                      </a: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TW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040425~</a:t>
                      </a:r>
                      <a:endParaRPr lang="zh-TW" alt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TW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TW</a:t>
                      </a: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KMNB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Kinmen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>
                          <a:effectLst/>
                        </a:rPr>
                        <a:t>24.4638</a:t>
                      </a:r>
                      <a:endParaRPr lang="en-US" altLang="zh-TW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>
                          <a:effectLst/>
                        </a:rPr>
                        <a:t>118.3882</a:t>
                      </a:r>
                      <a:endParaRPr lang="en-US" altLang="zh-TW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100" u="none" strike="noStrike">
                          <a:effectLst/>
                        </a:rPr>
                        <a:t>54</a:t>
                      </a:r>
                      <a:endParaRPr lang="en-US" altLang="zh-TW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Granite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Trillium240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Q330HR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ADSL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>
                          <a:effectLst/>
                        </a:rPr>
                        <a:t>980205~</a:t>
                      </a:r>
                      <a:endParaRPr lang="en-US" altLang="zh-TW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LYUB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 err="1">
                          <a:effectLst/>
                        </a:rPr>
                        <a:t>Lanyu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22.0373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121.5581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100" u="none" strike="noStrike" dirty="0">
                          <a:effectLst/>
                        </a:rPr>
                        <a:t>324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Andesite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Trillium120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Q330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>
                          <a:effectLst/>
                        </a:rPr>
                        <a:t>-</a:t>
                      </a:r>
                      <a:endParaRPr lang="en-US" altLang="zh-TW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>
                          <a:effectLst/>
                        </a:rPr>
                        <a:t>980716~</a:t>
                      </a:r>
                      <a:endParaRPr lang="en-US" altLang="zh-TW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MASB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 err="1">
                          <a:effectLst/>
                        </a:rPr>
                        <a:t>Mahsi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22.6119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>
                          <a:effectLst/>
                        </a:rPr>
                        <a:t>120.6328</a:t>
                      </a:r>
                      <a:endParaRPr lang="en-US" altLang="zh-TW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100" u="none" strike="noStrike" dirty="0">
                          <a:effectLst/>
                        </a:rPr>
                        <a:t>139.4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N.A.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STS-1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Q330HR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ADSL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>
                          <a:effectLst/>
                        </a:rPr>
                        <a:t>071102~</a:t>
                      </a:r>
                      <a:endParaRPr lang="en-US" altLang="zh-TW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MATB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Matsu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26.14021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>
                          <a:effectLst/>
                        </a:rPr>
                        <a:t>119.9291</a:t>
                      </a:r>
                      <a:endParaRPr lang="en-US" altLang="zh-TW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100" u="none" strike="noStrike">
                          <a:effectLst/>
                        </a:rPr>
                        <a:t>30</a:t>
                      </a:r>
                      <a:endParaRPr lang="en-US" altLang="zh-TW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Granite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Trillium240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Q330HR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ADSL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>
                          <a:effectLst/>
                        </a:rPr>
                        <a:t>090423~</a:t>
                      </a:r>
                      <a:endParaRPr lang="en-US" altLang="zh-TW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NACB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Ninganchiao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24.1738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121.5947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100" u="none" strike="noStrike">
                          <a:effectLst/>
                        </a:rPr>
                        <a:t>130</a:t>
                      </a:r>
                      <a:endParaRPr lang="en-US" altLang="zh-TW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Marble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STS-2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Q330HR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FR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>
                          <a:effectLst/>
                        </a:rPr>
                        <a:t>950727~</a:t>
                      </a:r>
                      <a:endParaRPr lang="en-US" altLang="zh-TW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NNSB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Nanshan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24.4284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121.3828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100" u="none" strike="noStrike" dirty="0">
                          <a:effectLst/>
                        </a:rPr>
                        <a:t>1102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Slate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Trillium240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Q330HR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ADSL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>
                          <a:effectLst/>
                        </a:rPr>
                        <a:t>060323~</a:t>
                      </a:r>
                      <a:endParaRPr lang="en-US" altLang="zh-TW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PHUB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Penghu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23.5114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119.5801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100" u="none" strike="noStrike" dirty="0">
                          <a:effectLst/>
                        </a:rPr>
                        <a:t>15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Basalt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STS-2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Q330HR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ADSL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>
                          <a:effectLst/>
                        </a:rPr>
                        <a:t>020501~</a:t>
                      </a:r>
                      <a:endParaRPr lang="en-US" altLang="zh-TW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RLNB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Erlin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23.8911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120.3594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100" u="none" strike="noStrike" dirty="0">
                          <a:effectLst/>
                        </a:rPr>
                        <a:t>40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Sediment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CMG-3TB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Q330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ADSL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>
                          <a:effectLst/>
                        </a:rPr>
                        <a:t>040625~</a:t>
                      </a:r>
                      <a:endParaRPr lang="en-US" altLang="zh-TW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SBCB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Shibagienshan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24.7924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120.9854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100" u="none" strike="noStrike" dirty="0">
                          <a:effectLst/>
                        </a:rPr>
                        <a:t>125.7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N.A.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Trillium240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Q330HR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ADSL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>
                          <a:effectLst/>
                        </a:rPr>
                        <a:t>070717~</a:t>
                      </a:r>
                      <a:endParaRPr lang="en-US" altLang="zh-TW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SSLB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Suanglung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23.7875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120.954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100" u="none" strike="noStrike" dirty="0">
                          <a:effectLst/>
                        </a:rPr>
                        <a:t>450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 smtClean="0">
                          <a:effectLst/>
                        </a:rPr>
                        <a:t>Sandstone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Trillium240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Q330HR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ADSL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>
                          <a:effectLst/>
                        </a:rPr>
                        <a:t>960604~</a:t>
                      </a:r>
                      <a:endParaRPr lang="en-US" altLang="zh-TW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TATO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Taipei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24.9735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121.4971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100" u="none" strike="noStrike" dirty="0">
                          <a:effectLst/>
                        </a:rPr>
                        <a:t>157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Siltstone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KS-54000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Q330HR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>
                          <a:effectLst/>
                        </a:rPr>
                        <a:t>-</a:t>
                      </a:r>
                      <a:endParaRPr lang="en-US" altLang="zh-TW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1992~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IU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19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TDCB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Techi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24.252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121.1583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100" u="none" strike="noStrike">
                          <a:effectLst/>
                        </a:rPr>
                        <a:t>1280</a:t>
                      </a:r>
                      <a:endParaRPr lang="en-US" altLang="zh-TW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Slate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STS-1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Q330HR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FR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960315~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TPUB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Dapu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>
                          <a:effectLst/>
                        </a:rPr>
                        <a:t>23.3005</a:t>
                      </a:r>
                      <a:endParaRPr lang="en-US" altLang="zh-TW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120.6296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100" u="none" strike="noStrike" dirty="0">
                          <a:effectLst/>
                        </a:rPr>
                        <a:t>370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Siltstone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Trillium240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Q330HR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FR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>
                          <a:effectLst/>
                        </a:rPr>
                        <a:t>950323~</a:t>
                      </a:r>
                      <a:endParaRPr lang="en-US" altLang="zh-TW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TWGB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Taitung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22.8176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121.0799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100" u="none" strike="noStrike" dirty="0">
                          <a:effectLst/>
                        </a:rPr>
                        <a:t>195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Meta-Sandstone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Trillium240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Q330HR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ADSL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>
                          <a:effectLst/>
                        </a:rPr>
                        <a:t>941006~</a:t>
                      </a:r>
                      <a:endParaRPr lang="en-US" altLang="zh-TW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TWKB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Kenting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21.9406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120.8125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100" u="none" strike="noStrike" dirty="0">
                          <a:effectLst/>
                        </a:rPr>
                        <a:t>90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Sandy Shale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Trillium240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Q330HR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ADSL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>
                          <a:effectLst/>
                        </a:rPr>
                        <a:t>941108~</a:t>
                      </a:r>
                      <a:endParaRPr lang="en-US" altLang="zh-TW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WFSB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Wufenshan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25.0716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121.7806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100" u="none" strike="noStrike" dirty="0">
                          <a:effectLst/>
                        </a:rPr>
                        <a:t>751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Siltstone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STS-2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Q330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FR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>
                          <a:effectLst/>
                        </a:rPr>
                        <a:t>971023~</a:t>
                      </a:r>
                      <a:endParaRPr lang="en-US" altLang="zh-TW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WUSB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Wushe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23.9919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121.1175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100" u="none" strike="noStrike" dirty="0">
                          <a:effectLst/>
                        </a:rPr>
                        <a:t>1552.4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N.A.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STS-2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Q330HR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ADSL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>
                          <a:effectLst/>
                        </a:rPr>
                        <a:t>110622~</a:t>
                      </a:r>
                      <a:endParaRPr lang="en-US" altLang="zh-TW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YHNB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Yeheng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24.6698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121.3748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100" u="none" strike="noStrike" dirty="0">
                          <a:effectLst/>
                        </a:rPr>
                        <a:t>785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Slate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STS-2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Q330HR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ADSL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>
                          <a:effectLst/>
                        </a:rPr>
                        <a:t>021003~</a:t>
                      </a:r>
                      <a:endParaRPr lang="en-US" altLang="zh-TW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YULB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Yuli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23.3924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121.2973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100" u="none" strike="noStrike" dirty="0">
                          <a:effectLst/>
                        </a:rPr>
                        <a:t>340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Black Schist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Trillium240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Q330HR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FR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>
                          <a:effectLst/>
                        </a:rPr>
                        <a:t>000215~</a:t>
                      </a:r>
                      <a:endParaRPr lang="en-US" altLang="zh-TW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VCHM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Cimei Is.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23.2087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119.4295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100" u="none" strike="noStrike" dirty="0">
                          <a:effectLst/>
                        </a:rPr>
                        <a:t>60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Basalt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Trillium120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TAURUS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VSAT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100427~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VDOS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Dongsha Is.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20.701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116.7306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100" u="none" strike="noStrike" dirty="0">
                          <a:effectLst/>
                        </a:rPr>
                        <a:t>38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Coral reef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Trillium120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TAURUS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VSAT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090506~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VNAS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Nansha Is.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10.3774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114.365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100" u="none" strike="noStrike" dirty="0">
                          <a:effectLst/>
                        </a:rPr>
                        <a:t>2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Sedi.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Trillium120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TAURUS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VSAT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>
                          <a:effectLst/>
                        </a:rPr>
                        <a:t>090720~</a:t>
                      </a:r>
                      <a:endParaRPr lang="en-US" altLang="zh-TW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VWUC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Wuchiu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24.9911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119.4492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100" u="none" strike="noStrike" dirty="0">
                          <a:effectLst/>
                        </a:rPr>
                        <a:t>5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Rock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Trillium120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TAURUS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VSAT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090915~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TW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VWDT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Danda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23.75372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 dirty="0">
                          <a:effectLst/>
                        </a:rPr>
                        <a:t>121.1412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100" u="none" strike="noStrike" dirty="0">
                          <a:effectLst/>
                        </a:rPr>
                        <a:t>2578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Rock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Trillium120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TAURUS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VSAT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100" u="none" strike="noStrike">
                          <a:effectLst/>
                        </a:rPr>
                        <a:t>110426~</a:t>
                      </a:r>
                      <a:endParaRPr lang="en-US" altLang="zh-TW" sz="11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TW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46800" marR="468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521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5013176"/>
            <a:ext cx="6984776" cy="1894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圓角矩形 28"/>
          <p:cNvSpPr/>
          <p:nvPr/>
        </p:nvSpPr>
        <p:spPr>
          <a:xfrm>
            <a:off x="539552" y="1174282"/>
            <a:ext cx="2492406" cy="4702990"/>
          </a:xfrm>
          <a:prstGeom prst="roundRect">
            <a:avLst>
              <a:gd name="adj" fmla="val 6692"/>
            </a:avLst>
          </a:prstGeom>
          <a:solidFill>
            <a:srgbClr val="00B0F0">
              <a:alpha val="50196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5" name="圓角矩形 24"/>
          <p:cNvSpPr/>
          <p:nvPr/>
        </p:nvSpPr>
        <p:spPr>
          <a:xfrm>
            <a:off x="6300192" y="664142"/>
            <a:ext cx="2592288" cy="4925097"/>
          </a:xfrm>
          <a:prstGeom prst="roundRect">
            <a:avLst>
              <a:gd name="adj" fmla="val 5977"/>
            </a:avLst>
          </a:prstGeom>
          <a:solidFill>
            <a:srgbClr val="00B0F0">
              <a:alpha val="50196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30832" y="188640"/>
            <a:ext cx="8229600" cy="854968"/>
          </a:xfrm>
        </p:spPr>
        <p:txBody>
          <a:bodyPr>
            <a:noAutofit/>
          </a:bodyPr>
          <a:lstStyle/>
          <a:p>
            <a:pPr algn="l"/>
            <a:r>
              <a:rPr lang="en-US" altLang="zh-TW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Site</a:t>
            </a:r>
            <a:br>
              <a:rPr lang="en-US" altLang="zh-TW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US" altLang="zh-TW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Condition</a:t>
            </a:r>
            <a:endParaRPr lang="zh-TW" alt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1" name="圓角矩形 30"/>
          <p:cNvSpPr/>
          <p:nvPr/>
        </p:nvSpPr>
        <p:spPr>
          <a:xfrm>
            <a:off x="3275856" y="548680"/>
            <a:ext cx="2664296" cy="4752528"/>
          </a:xfrm>
          <a:prstGeom prst="roundRect">
            <a:avLst>
              <a:gd name="adj" fmla="val 6692"/>
            </a:avLst>
          </a:prstGeom>
          <a:solidFill>
            <a:srgbClr val="00B0F0">
              <a:alpha val="50196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6" name="Picture 14" descr="chief in the go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464" y="1085335"/>
            <a:ext cx="2232000" cy="14795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3563888" y="548680"/>
            <a:ext cx="20162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TW" sz="2000" b="1" dirty="0" smtClean="0">
                <a:latin typeface="Arial Black" pitchFamily="34" charset="0"/>
                <a:ea typeface="新細明體" pitchFamily="18" charset="-120"/>
              </a:rPr>
              <a:t>TDCB  </a:t>
            </a:r>
            <a:r>
              <a:rPr kumimoji="1" lang="en-US" altLang="zh-TW" i="1" dirty="0" err="1" smtClean="0">
                <a:latin typeface="Arial Black" pitchFamily="34" charset="0"/>
                <a:ea typeface="新細明體" pitchFamily="18" charset="-120"/>
              </a:rPr>
              <a:t>Techi</a:t>
            </a:r>
            <a:endParaRPr kumimoji="1" lang="en-US" altLang="zh-TW" i="1" dirty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755576" y="1196752"/>
            <a:ext cx="21602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TW" sz="2000" b="1" dirty="0" smtClean="0">
                <a:latin typeface="Arial Black" pitchFamily="34" charset="0"/>
                <a:ea typeface="新細明體" pitchFamily="18" charset="-120"/>
              </a:rPr>
              <a:t>YULB</a:t>
            </a:r>
            <a:r>
              <a:rPr kumimoji="1" lang="en-US" altLang="zh-TW" sz="1800" b="1" dirty="0" smtClean="0">
                <a:latin typeface="Times New Roman" pitchFamily="18" charset="0"/>
                <a:ea typeface="新細明體" pitchFamily="18" charset="-120"/>
              </a:rPr>
              <a:t>  </a:t>
            </a:r>
            <a:r>
              <a:rPr kumimoji="1" lang="en-US" altLang="zh-TW" i="1" dirty="0" err="1" smtClean="0">
                <a:latin typeface="Arial Black" pitchFamily="34" charset="0"/>
                <a:ea typeface="新細明體" pitchFamily="18" charset="-120"/>
              </a:rPr>
              <a:t>Yuli</a:t>
            </a:r>
            <a:endParaRPr kumimoji="1" lang="en-US" altLang="zh-TW" i="1" dirty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6516216" y="692696"/>
            <a:ext cx="21602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TW" sz="2000" b="1" dirty="0" smtClean="0">
                <a:latin typeface="Arial Black" pitchFamily="34" charset="0"/>
                <a:ea typeface="新細明體" pitchFamily="18" charset="-120"/>
              </a:rPr>
              <a:t>NACB  </a:t>
            </a:r>
            <a:r>
              <a:rPr kumimoji="1" lang="en-US" altLang="zh-TW" sz="2000" i="1" dirty="0" err="1" smtClean="0">
                <a:latin typeface="Arial Black" pitchFamily="34" charset="0"/>
                <a:ea typeface="新細明體" pitchFamily="18" charset="-120"/>
              </a:rPr>
              <a:t>Taroko</a:t>
            </a:r>
            <a:endParaRPr kumimoji="1" lang="en-US" altLang="zh-TW" sz="2000" i="1" dirty="0">
              <a:latin typeface="Arial Black" pitchFamily="34" charset="0"/>
              <a:ea typeface="新細明體" pitchFamily="18" charset="-120"/>
            </a:endParaRPr>
          </a:p>
        </p:txBody>
      </p:sp>
      <p:pic>
        <p:nvPicPr>
          <p:cNvPr id="18438" name="Picture 6" descr="http://140.109.80.128/elabha/image/BATS_NACB/IMG_75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2386826"/>
            <a:ext cx="2160000" cy="1618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436" name="Picture 4" descr="http://140.109.80.128/elabha/image/BATS_NACB/IMG_75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464" y="3826986"/>
            <a:ext cx="2160000" cy="1618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7" name="肘形接點 26"/>
          <p:cNvCxnSpPr/>
          <p:nvPr/>
        </p:nvCxnSpPr>
        <p:spPr>
          <a:xfrm rot="5400000">
            <a:off x="5904148" y="5625244"/>
            <a:ext cx="720080" cy="648072"/>
          </a:xfrm>
          <a:prstGeom prst="bentConnector3">
            <a:avLst>
              <a:gd name="adj1" fmla="val 50000"/>
            </a:avLst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6" descr="Techi valle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934988"/>
            <a:ext cx="2235200" cy="1485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440" name="Picture 8" descr="http://140.109.80.128/elabha/image/tdcb/0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2310339"/>
            <a:ext cx="2232000" cy="14787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442" name="Picture 10" descr="http://140.109.80.128/elabha/image/tdcb/P102026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63888" y="3675004"/>
            <a:ext cx="2232000" cy="1482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34" name="肘形接點 33"/>
          <p:cNvCxnSpPr/>
          <p:nvPr/>
        </p:nvCxnSpPr>
        <p:spPr>
          <a:xfrm rot="16200000" flipH="1">
            <a:off x="5256076" y="5481228"/>
            <a:ext cx="648072" cy="288032"/>
          </a:xfrm>
          <a:prstGeom prst="bentConnector3">
            <a:avLst>
              <a:gd name="adj1" fmla="val 50000"/>
            </a:avLst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6588224" y="5106670"/>
            <a:ext cx="8640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TW" sz="1600" b="1" dirty="0">
                <a:latin typeface="Arial" pitchFamily="34" charset="0"/>
                <a:ea typeface="新細明體" pitchFamily="18" charset="-120"/>
                <a:cs typeface="Arial" pitchFamily="34" charset="0"/>
              </a:rPr>
              <a:t>STS-2</a:t>
            </a:r>
          </a:p>
        </p:txBody>
      </p:sp>
      <p:sp>
        <p:nvSpPr>
          <p:cNvPr id="40" name="Text Box 19"/>
          <p:cNvSpPr txBox="1">
            <a:spLocks noChangeArrowheads="1"/>
          </p:cNvSpPr>
          <p:nvPr/>
        </p:nvSpPr>
        <p:spPr bwMode="auto">
          <a:xfrm>
            <a:off x="5004048" y="3645024"/>
            <a:ext cx="8640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TW" sz="1600" b="1" dirty="0" smtClean="0">
                <a:latin typeface="Arial" pitchFamily="34" charset="0"/>
                <a:ea typeface="新細明體" pitchFamily="18" charset="-120"/>
                <a:cs typeface="Arial" pitchFamily="34" charset="0"/>
              </a:rPr>
              <a:t>STS-1</a:t>
            </a:r>
          </a:p>
        </p:txBody>
      </p:sp>
      <p:pic>
        <p:nvPicPr>
          <p:cNvPr id="41" name="Picture 4" descr="http://bats.earth.sinica.edu.tw/bats_logo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24329" y="0"/>
            <a:ext cx="1619671" cy="433262"/>
          </a:xfrm>
          <a:prstGeom prst="rect">
            <a:avLst/>
          </a:prstGeom>
          <a:noFill/>
        </p:spPr>
      </p:pic>
      <p:pic>
        <p:nvPicPr>
          <p:cNvPr id="1026" name="Picture 2" descr="H:\YULB\p104054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4669" y="1621929"/>
            <a:ext cx="2016224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H:\YULB\p104054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99592" y="2996952"/>
            <a:ext cx="1943976" cy="1457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H:\YULB\p1040550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7571" y="4293096"/>
            <a:ext cx="1920213" cy="14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33" name="肘形接點 32"/>
          <p:cNvCxnSpPr/>
          <p:nvPr/>
        </p:nvCxnSpPr>
        <p:spPr>
          <a:xfrm>
            <a:off x="3022333" y="5640404"/>
            <a:ext cx="1333643" cy="668916"/>
          </a:xfrm>
          <a:prstGeom prst="bentConnector3">
            <a:avLst>
              <a:gd name="adj1" fmla="val 50000"/>
            </a:avLst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683568" y="4293096"/>
            <a:ext cx="13681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TW" sz="1600" b="1" dirty="0" smtClean="0">
                <a:latin typeface="Arial" pitchFamily="34" charset="0"/>
                <a:ea typeface="新細明體" pitchFamily="18" charset="-120"/>
                <a:cs typeface="Arial" pitchFamily="34" charset="0"/>
              </a:rPr>
              <a:t>Trillium 240</a:t>
            </a:r>
            <a:endParaRPr kumimoji="1" lang="en-US" altLang="zh-TW" sz="1600" b="1" dirty="0"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8952" cy="936104"/>
          </a:xfrm>
        </p:spPr>
        <p:txBody>
          <a:bodyPr>
            <a:normAutofit/>
          </a:bodyPr>
          <a:lstStyle/>
          <a:p>
            <a:pPr algn="l"/>
            <a:r>
              <a:rPr lang="en-US" altLang="zh-TW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Stations </a:t>
            </a:r>
            <a:r>
              <a:rPr lang="en-US" altLang="zh-TW" sz="2400" i="1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-- Ambient Noise Level</a:t>
            </a:r>
            <a:endParaRPr lang="zh-TW" altLang="en-US" sz="2400" i="1" dirty="0">
              <a:solidFill>
                <a:schemeClr val="bg1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Picture 3" descr="T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940425" y="4077072"/>
            <a:ext cx="2982913" cy="2517775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T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940425" y="1391005"/>
            <a:ext cx="2982913" cy="2517775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6" descr="BATS2007sm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06775" y="2320925"/>
            <a:ext cx="2378075" cy="3198813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3606800" y="2632075"/>
            <a:ext cx="90488" cy="904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4725988" y="2809875"/>
            <a:ext cx="90487" cy="904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4427538" y="4581525"/>
            <a:ext cx="90487" cy="904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cxnSp>
        <p:nvCxnSpPr>
          <p:cNvPr id="20" name="圖案 19"/>
          <p:cNvCxnSpPr>
            <a:stCxn id="4" idx="1"/>
          </p:cNvCxnSpPr>
          <p:nvPr/>
        </p:nvCxnSpPr>
        <p:spPr>
          <a:xfrm rot="10800000">
            <a:off x="5220075" y="3429000"/>
            <a:ext cx="720351" cy="1906960"/>
          </a:xfrm>
          <a:prstGeom prst="bentConnector2">
            <a:avLst/>
          </a:prstGeom>
          <a:ln w="19050">
            <a:solidFill>
              <a:srgbClr val="00B0F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肘形接點 21"/>
          <p:cNvCxnSpPr/>
          <p:nvPr/>
        </p:nvCxnSpPr>
        <p:spPr>
          <a:xfrm rot="10800000" flipV="1">
            <a:off x="5092241" y="2603654"/>
            <a:ext cx="864369" cy="545405"/>
          </a:xfrm>
          <a:prstGeom prst="bentConnector3">
            <a:avLst>
              <a:gd name="adj1" fmla="val 36777"/>
            </a:avLst>
          </a:prstGeom>
          <a:ln w="19050">
            <a:solidFill>
              <a:srgbClr val="00B0F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 descr="http://bats.earth.sinica.edu.tw/bats_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9" y="0"/>
            <a:ext cx="1619671" cy="433262"/>
          </a:xfrm>
          <a:prstGeom prst="rect">
            <a:avLst/>
          </a:prstGeom>
          <a:noFill/>
        </p:spPr>
      </p:pic>
      <p:cxnSp>
        <p:nvCxnSpPr>
          <p:cNvPr id="19" name="肘形接點 18"/>
          <p:cNvCxnSpPr>
            <a:endCxn id="23" idx="3"/>
          </p:cNvCxnSpPr>
          <p:nvPr/>
        </p:nvCxnSpPr>
        <p:spPr>
          <a:xfrm rot="5400000">
            <a:off x="2945968" y="3927538"/>
            <a:ext cx="1739897" cy="1080120"/>
          </a:xfrm>
          <a:prstGeom prst="bentConnector2">
            <a:avLst/>
          </a:prstGeom>
          <a:ln w="19050">
            <a:solidFill>
              <a:srgbClr val="FF00FF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肘形接點 20"/>
          <p:cNvCxnSpPr>
            <a:endCxn id="24" idx="3"/>
          </p:cNvCxnSpPr>
          <p:nvPr/>
        </p:nvCxnSpPr>
        <p:spPr>
          <a:xfrm rot="10800000">
            <a:off x="3275856" y="2633226"/>
            <a:ext cx="1567384" cy="135708"/>
          </a:xfrm>
          <a:prstGeom prst="bentConnector3">
            <a:avLst>
              <a:gd name="adj1" fmla="val 50000"/>
            </a:avLst>
          </a:prstGeom>
          <a:ln w="19050">
            <a:solidFill>
              <a:srgbClr val="FF00FF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4" descr="T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8181" y="4077072"/>
            <a:ext cx="2987675" cy="2520950"/>
          </a:xfrm>
          <a:prstGeom prst="rect">
            <a:avLst/>
          </a:prstGeom>
          <a:ln w="38100">
            <a:solidFill>
              <a:srgbClr val="FF00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Picture 3" descr="TW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2944" y="1374338"/>
            <a:ext cx="2982912" cy="2517775"/>
          </a:xfrm>
          <a:prstGeom prst="rect">
            <a:avLst/>
          </a:prstGeom>
          <a:ln w="38100">
            <a:solidFill>
              <a:srgbClr val="FF00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文字方塊 2"/>
          <p:cNvSpPr txBox="1"/>
          <p:nvPr/>
        </p:nvSpPr>
        <p:spPr>
          <a:xfrm>
            <a:off x="467544" y="90872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Plain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6155347" y="92934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zh-TW" dirty="0"/>
              <a:t>Mountain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Routine Tasks</a:t>
            </a:r>
            <a:endParaRPr lang="zh-TW" alt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584" y="1196752"/>
            <a:ext cx="7797552" cy="5328592"/>
          </a:xfrm>
        </p:spPr>
        <p:txBody>
          <a:bodyPr>
            <a:normAutofit fontScale="85000" lnSpcReduction="20000"/>
          </a:bodyPr>
          <a:lstStyle/>
          <a:p>
            <a:r>
              <a:rPr lang="en-US" altLang="zh-TW" dirty="0" smtClean="0">
                <a:latin typeface="Arial" pitchFamily="34" charset="0"/>
                <a:cs typeface="Arial" pitchFamily="34" charset="0"/>
              </a:rPr>
              <a:t>Waveform Data Processing</a:t>
            </a:r>
          </a:p>
          <a:p>
            <a:pPr lvl="1"/>
            <a:r>
              <a:rPr lang="en-US" altLang="zh-TW" dirty="0" smtClean="0">
                <a:cs typeface="Arial" pitchFamily="34" charset="0"/>
              </a:rPr>
              <a:t>Quality Control</a:t>
            </a:r>
          </a:p>
          <a:p>
            <a:pPr lvl="1"/>
            <a:r>
              <a:rPr lang="en-US" altLang="zh-TW" dirty="0" smtClean="0">
                <a:cs typeface="Arial" pitchFamily="34" charset="0"/>
              </a:rPr>
              <a:t>Data archiving</a:t>
            </a:r>
          </a:p>
          <a:p>
            <a:pPr lvl="1"/>
            <a:r>
              <a:rPr lang="en-US" altLang="zh-TW" dirty="0" smtClean="0">
                <a:cs typeface="Arial" pitchFamily="34" charset="0"/>
              </a:rPr>
              <a:t>Data distribution</a:t>
            </a:r>
          </a:p>
          <a:p>
            <a:r>
              <a:rPr lang="en-US" altLang="zh-TW" dirty="0" smtClean="0">
                <a:latin typeface="Arial" pitchFamily="34" charset="0"/>
                <a:cs typeface="Arial" pitchFamily="34" charset="0"/>
              </a:rPr>
              <a:t>Metadata update</a:t>
            </a:r>
          </a:p>
          <a:p>
            <a:r>
              <a:rPr lang="en-US" altLang="zh-TW" dirty="0" smtClean="0">
                <a:latin typeface="Arial" pitchFamily="34" charset="0"/>
                <a:cs typeface="Arial" pitchFamily="34" charset="0"/>
              </a:rPr>
              <a:t>BATS CMT source inversion for felt regional earthquakes</a:t>
            </a:r>
          </a:p>
          <a:p>
            <a:pPr>
              <a:buNone/>
            </a:pPr>
            <a:endParaRPr lang="en-US" altLang="zh-TW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altLang="zh-TW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altLang="zh-TW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zh-TW" dirty="0" smtClean="0">
                <a:latin typeface="Arial" pitchFamily="34" charset="0"/>
                <a:cs typeface="Arial" pitchFamily="34" charset="0"/>
              </a:rPr>
              <a:t>Real-time Seismology</a:t>
            </a:r>
          </a:p>
          <a:p>
            <a:r>
              <a:rPr lang="en-US" altLang="zh-TW" dirty="0" smtClean="0">
                <a:latin typeface="Arial" pitchFamily="34" charset="0"/>
                <a:cs typeface="Arial" pitchFamily="34" charset="0"/>
              </a:rPr>
              <a:t>International collaboration</a:t>
            </a:r>
          </a:p>
          <a:p>
            <a:pPr lvl="1"/>
            <a:r>
              <a:rPr lang="en-US" altLang="zh-TW" dirty="0" smtClean="0">
                <a:cs typeface="Arial" pitchFamily="34" charset="0"/>
              </a:rPr>
              <a:t>Japan, Malaysia, Philippine, Vietnam, Germany, Laos</a:t>
            </a:r>
          </a:p>
          <a:p>
            <a:pPr>
              <a:buNone/>
            </a:pPr>
            <a:endParaRPr lang="zh-TW" alt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 descr="http://bats.earth.sinica.edu.tw/bats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9" y="0"/>
            <a:ext cx="1619671" cy="433262"/>
          </a:xfrm>
          <a:prstGeom prst="rect">
            <a:avLst/>
          </a:prstGeom>
          <a:noFill/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590872" y="38701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On-going Projects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Data Acquisition Systems</a:t>
            </a:r>
            <a:endParaRPr lang="zh-TW" altLang="en-US" sz="3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bg1">
                    <a:lumMod val="50000"/>
                  </a:schemeClr>
                </a:solidFill>
              </a:rPr>
              <a:t>Earthworm</a:t>
            </a:r>
          </a:p>
          <a:p>
            <a:r>
              <a:rPr lang="en-US" altLang="zh-TW" dirty="0" smtClean="0"/>
              <a:t>Antelope – BATS / SCS / GSN</a:t>
            </a:r>
          </a:p>
          <a:p>
            <a:r>
              <a:rPr lang="en-US" altLang="zh-TW" dirty="0" err="1" smtClean="0"/>
              <a:t>SeisComP</a:t>
            </a:r>
            <a:endParaRPr lang="zh-TW" altLang="en-US" dirty="0"/>
          </a:p>
        </p:txBody>
      </p:sp>
      <p:sp>
        <p:nvSpPr>
          <p:cNvPr id="3074" name="AutoShape 2" descr="https://mail.google.com/mail/?ui=2&amp;ik=b20187d1a9&amp;view=att&amp;th=1343130675c277a4&amp;attid=0.1&amp;disp=inline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076" name="AutoShape 4" descr="https://mail.google.com/mail/?ui=2&amp;ik=b20187d1a9&amp;view=att&amp;th=1343130675c277a4&amp;attid=0.1&amp;disp=inline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7" name="圖片 6" descr="BATS-Antelop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95936" y="2564904"/>
            <a:ext cx="4754880" cy="4019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5" descr="BATS-Antelop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95536" y="3212976"/>
            <a:ext cx="3871664" cy="3218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4" descr="http://bats.earth.sinica.edu.tw/bats_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9" y="0"/>
            <a:ext cx="1619671" cy="433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圓角矩形 17"/>
          <p:cNvSpPr/>
          <p:nvPr/>
        </p:nvSpPr>
        <p:spPr>
          <a:xfrm>
            <a:off x="179512" y="1340768"/>
            <a:ext cx="3240360" cy="5184576"/>
          </a:xfrm>
          <a:prstGeom prst="roundRect">
            <a:avLst>
              <a:gd name="adj" fmla="val 6249"/>
            </a:avLst>
          </a:prstGeom>
          <a:solidFill>
            <a:schemeClr val="tx2">
              <a:lumMod val="40000"/>
              <a:lumOff val="6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7" name="圓角矩形 16"/>
          <p:cNvSpPr/>
          <p:nvPr/>
        </p:nvSpPr>
        <p:spPr>
          <a:xfrm>
            <a:off x="3563888" y="1340768"/>
            <a:ext cx="5437238" cy="5184576"/>
          </a:xfrm>
          <a:prstGeom prst="roundRect">
            <a:avLst>
              <a:gd name="adj" fmla="val 3897"/>
            </a:avLst>
          </a:prstGeom>
          <a:solidFill>
            <a:schemeClr val="tx2">
              <a:lumMod val="40000"/>
              <a:lumOff val="6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21" name="Picture 4" descr="http://bats.earth.sinica.edu.tw/bats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9" y="0"/>
            <a:ext cx="1619671" cy="433262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97768"/>
            <a:ext cx="8229600" cy="998984"/>
          </a:xfrm>
        </p:spPr>
        <p:txBody>
          <a:bodyPr>
            <a:normAutofit/>
          </a:bodyPr>
          <a:lstStyle/>
          <a:p>
            <a:pPr algn="l"/>
            <a:r>
              <a:rPr lang="en-US" altLang="zh-TW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Routine Tasks </a:t>
            </a:r>
            <a:r>
              <a:rPr lang="en-US" altLang="zh-TW" sz="2400" i="1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-- Real-time Quality Control</a:t>
            </a:r>
            <a:endParaRPr lang="zh-TW" altLang="en-US" sz="2400" i="1" dirty="0" smtClean="0">
              <a:solidFill>
                <a:schemeClr val="bg1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050" name="AutoShape 2" descr="http://140.109.81.61/heli/gifs/YULB_BHZ_TW_--.2011112700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062" name="Picture 14" descr="http://140.109.81.171/TW.YULB/TW.YULB.--.HHZ.WEE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4221088"/>
            <a:ext cx="2702418" cy="2088232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文字方塊 14"/>
          <p:cNvSpPr txBox="1"/>
          <p:nvPr/>
        </p:nvSpPr>
        <p:spPr>
          <a:xfrm>
            <a:off x="4932040" y="443711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Weekly PDF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2052" name="Picture 4" descr="http://140.109.81.61/sgram/gifs/YHNB_BHZ_TW_--_00.201112040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4682" y="1916832"/>
            <a:ext cx="2223973" cy="439248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4" name="Picture 6" descr="http://140.109.81.61/heli/gifs/YHNB_BHZ_TW_--.2011120400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1916832"/>
            <a:ext cx="2700000" cy="211724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文字方塊 15"/>
          <p:cNvSpPr txBox="1"/>
          <p:nvPr/>
        </p:nvSpPr>
        <p:spPr>
          <a:xfrm>
            <a:off x="7092280" y="205155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Spectrogram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292080" y="184482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 smtClean="0">
                <a:solidFill>
                  <a:srgbClr val="FF0000"/>
                </a:solidFill>
              </a:rPr>
              <a:t>Helicorder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3" name="向右箭號 22"/>
          <p:cNvSpPr/>
          <p:nvPr/>
        </p:nvSpPr>
        <p:spPr>
          <a:xfrm rot="9189995">
            <a:off x="6045410" y="3338361"/>
            <a:ext cx="288032" cy="2160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向右箭號 23"/>
          <p:cNvSpPr/>
          <p:nvPr/>
        </p:nvSpPr>
        <p:spPr>
          <a:xfrm rot="9189995">
            <a:off x="7197537" y="3482379"/>
            <a:ext cx="288032" cy="2160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9208" y="1988840"/>
            <a:ext cx="2904753" cy="20688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4221088"/>
            <a:ext cx="2924651" cy="2088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395536" y="1484784"/>
            <a:ext cx="28083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TW" sz="2000" b="1" dirty="0" smtClean="0">
                <a:latin typeface="Arial Black" pitchFamily="34" charset="0"/>
                <a:ea typeface="新細明體" pitchFamily="18" charset="-120"/>
              </a:rPr>
              <a:t>Station Status</a:t>
            </a:r>
            <a:endParaRPr kumimoji="1" lang="en-US" altLang="zh-TW" i="1" dirty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3707904" y="1412776"/>
            <a:ext cx="21602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TW" sz="2000" b="1" dirty="0" smtClean="0">
                <a:latin typeface="Arial Black" pitchFamily="34" charset="0"/>
                <a:ea typeface="新細明體" pitchFamily="18" charset="-120"/>
              </a:rPr>
              <a:t>Data Status</a:t>
            </a:r>
            <a:endParaRPr kumimoji="1" lang="en-US" altLang="zh-TW" i="1" dirty="0">
              <a:latin typeface="Arial Black" pitchFamily="34" charset="0"/>
              <a:ea typeface="新細明體" pitchFamily="18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2324894" y="366430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latency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979712" y="592489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Data logger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13558</TotalTime>
  <Words>906</Words>
  <Application>Microsoft Office PowerPoint</Application>
  <PresentationFormat>如螢幕大小 (4:3)</PresentationFormat>
  <Paragraphs>450</Paragraphs>
  <Slides>17</Slides>
  <Notes>16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18" baseType="lpstr">
      <vt:lpstr>Office 佈景主題</vt:lpstr>
      <vt:lpstr>Broadband Array in Taiwan for Seismology (BATS) http://bats.earth.sinica.edu.tw   Institute of Earth Sciences Academia Sinica</vt:lpstr>
      <vt:lpstr>History of BATS</vt:lpstr>
      <vt:lpstr>BATS Stations</vt:lpstr>
      <vt:lpstr>PowerPoint 簡報</vt:lpstr>
      <vt:lpstr>Site Condition</vt:lpstr>
      <vt:lpstr>Stations -- Ambient Noise Level</vt:lpstr>
      <vt:lpstr>Routine Tasks</vt:lpstr>
      <vt:lpstr>Data Acquisition Systems</vt:lpstr>
      <vt:lpstr>Routine Tasks -- Real-time Quality Control</vt:lpstr>
      <vt:lpstr>Routine Tasks -- Archive Quality Control</vt:lpstr>
      <vt:lpstr>PowerPoint 簡報</vt:lpstr>
      <vt:lpstr>Routine Tasks  -- Rapid Focal Mechanism Determination</vt:lpstr>
      <vt:lpstr>BATS CMT Solution Catalog</vt:lpstr>
      <vt:lpstr>Automated Near Real-Time Source Inversion</vt:lpstr>
      <vt:lpstr>Real-time Moment Tensor Monitoring</vt:lpstr>
      <vt:lpstr>Real-time Data Exchange Among Data Centers</vt:lpstr>
      <vt:lpstr>Future Work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yifany</cp:lastModifiedBy>
  <cp:revision>1079</cp:revision>
  <dcterms:created xsi:type="dcterms:W3CDTF">2011-11-18T06:43:05Z</dcterms:created>
  <dcterms:modified xsi:type="dcterms:W3CDTF">2012-01-08T06:37:38Z</dcterms:modified>
</cp:coreProperties>
</file>