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625" r:id="rId3"/>
    <p:sldId id="629" r:id="rId4"/>
    <p:sldId id="630" r:id="rId5"/>
    <p:sldId id="626" r:id="rId6"/>
    <p:sldId id="637" r:id="rId7"/>
    <p:sldId id="636" r:id="rId8"/>
    <p:sldId id="632" r:id="rId9"/>
    <p:sldId id="633" r:id="rId10"/>
    <p:sldId id="635" r:id="rId11"/>
    <p:sldId id="634" r:id="rId12"/>
    <p:sldId id="627" r:id="rId13"/>
    <p:sldId id="628" r:id="rId14"/>
    <p:sldId id="624" r:id="rId15"/>
    <p:sldId id="522" r:id="rId16"/>
    <p:sldId id="572" r:id="rId17"/>
    <p:sldId id="527" r:id="rId18"/>
    <p:sldId id="573" r:id="rId19"/>
    <p:sldId id="530" r:id="rId20"/>
    <p:sldId id="574" r:id="rId21"/>
    <p:sldId id="575" r:id="rId22"/>
    <p:sldId id="536" r:id="rId23"/>
    <p:sldId id="537" r:id="rId24"/>
    <p:sldId id="544" r:id="rId25"/>
    <p:sldId id="576" r:id="rId26"/>
    <p:sldId id="548" r:id="rId27"/>
    <p:sldId id="549" r:id="rId28"/>
    <p:sldId id="551" r:id="rId29"/>
    <p:sldId id="577" r:id="rId30"/>
    <p:sldId id="556" r:id="rId31"/>
    <p:sldId id="578" r:id="rId32"/>
    <p:sldId id="581" r:id="rId33"/>
    <p:sldId id="618" r:id="rId34"/>
    <p:sldId id="608" r:id="rId35"/>
    <p:sldId id="623" r:id="rId3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2F8990"/>
    <a:srgbClr val="980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100" d="100"/>
          <a:sy n="100" d="100"/>
        </p:scale>
        <p:origin x="-3496" y="-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EF1F59-744E-6340-BD90-E35B0A37B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41E26A-FADA-AC40-B247-284D1643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73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DEE50-15D4-7E48-9638-FACB2A9EB1B9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FD093-4D1D-264E-81E4-8E304291F6AE}" type="slidenum">
              <a:rPr lang="en-US"/>
              <a:pPr/>
              <a:t>34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38631-4E4B-FF44-B823-06E42F283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71C3-C8FC-A749-80DF-10ACC637C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3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3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16051-95E8-DC4F-AF8C-517B11EC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2C6B-D03B-4D4C-8543-92255883B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19FE-BC9C-4643-A57E-3C41A157D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CB06-5EF8-7E45-88B7-768F013B8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4B6A-9AAD-4C4B-BEE0-2FD11F990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FED7-1B9C-4043-982C-62A0AD043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63551-4B48-D743-883D-3F9EE9E1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64C44-1B4C-9B4C-B37C-BB11E6910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3EC5-28BB-FC40-9EA9-0BF0493E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2ABD7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7391400" y="-152400"/>
            <a:ext cx="17526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6" name="Rectangle 2"/>
          <p:cNvSpPr>
            <a:spLocks/>
          </p:cNvSpPr>
          <p:nvPr/>
        </p:nvSpPr>
        <p:spPr bwMode="auto">
          <a:xfrm>
            <a:off x="0" y="-152400"/>
            <a:ext cx="7467600" cy="990600"/>
          </a:xfrm>
          <a:prstGeom prst="rect">
            <a:avLst/>
          </a:prstGeom>
          <a:gradFill rotWithShape="0">
            <a:gsLst>
              <a:gs pos="0">
                <a:srgbClr val="169898"/>
              </a:gs>
              <a:gs pos="100000">
                <a:srgbClr val="35329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2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034338" y="647700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5399" dir="3806097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A7EFF508-95B5-AC49-9C0C-E65415288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/>
          </p:cNvSpPr>
          <p:nvPr/>
        </p:nvSpPr>
        <p:spPr bwMode="auto">
          <a:xfrm>
            <a:off x="1143000" y="533400"/>
            <a:ext cx="4953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defRPr/>
            </a:pPr>
            <a:r>
              <a:rPr lang="en-US" sz="1400" i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Project IDA (International Deployment of Accelerometers)</a:t>
            </a:r>
          </a:p>
        </p:txBody>
      </p:sp>
      <p:pic>
        <p:nvPicPr>
          <p:cNvPr id="1032" name="Picture 7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35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/>
          </p:cNvSpPr>
          <p:nvPr/>
        </p:nvSpPr>
        <p:spPr bwMode="auto">
          <a:xfrm>
            <a:off x="1143000" y="-19050"/>
            <a:ext cx="502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>
              <a:defRPr/>
            </a:pPr>
            <a:r>
              <a:rPr lang="en-US" sz="3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Project IDA</a:t>
            </a:r>
          </a:p>
        </p:txBody>
      </p:sp>
      <p:sp>
        <p:nvSpPr>
          <p:cNvPr id="1033" name="Oval 9"/>
          <p:cNvSpPr>
            <a:spLocks/>
          </p:cNvSpPr>
          <p:nvPr/>
        </p:nvSpPr>
        <p:spPr bwMode="auto">
          <a:xfrm>
            <a:off x="63500" y="63500"/>
            <a:ext cx="696913" cy="696913"/>
          </a:xfrm>
          <a:prstGeom prst="ellipse">
            <a:avLst/>
          </a:prstGeom>
          <a:noFill/>
          <a:ln w="9525">
            <a:solidFill>
              <a:srgbClr val="16989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6400800"/>
            <a:ext cx="9144000" cy="1588"/>
          </a:xfrm>
          <a:prstGeom prst="line">
            <a:avLst/>
          </a:prstGeom>
          <a:noFill/>
          <a:ln w="9525">
            <a:solidFill>
              <a:srgbClr val="16989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7" name="Picture 12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43800" y="0"/>
            <a:ext cx="1600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  <a:sym typeface="Helvetica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2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169898"/>
        </a:buClr>
        <a:buSzPct val="100000"/>
        <a:buFont typeface="Helvetica" charset="0"/>
        <a:buChar char="•"/>
        <a:defRPr sz="2800">
          <a:solidFill>
            <a:srgbClr val="169898"/>
          </a:solidFill>
          <a:latin typeface="+mn-lt"/>
          <a:ea typeface="+mn-ea"/>
          <a:cs typeface="+mn-cs"/>
          <a:sym typeface="Helvetica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53298"/>
        </a:buClr>
        <a:buSzPct val="100000"/>
        <a:buFont typeface="Wingdings" charset="2"/>
        <a:buChar char="v"/>
        <a:defRPr sz="24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rgbClr val="169898"/>
          </a:solidFill>
          <a:latin typeface="+mn-lt"/>
          <a:ea typeface="+mn-ea"/>
          <a:cs typeface="+mn-cs"/>
          <a:sym typeface="Helvetica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0"/>
            <a:ext cx="6019800" cy="42672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39688" bIns="45720" numCol="1" anchor="ctr" anchorCtr="0" compatLnSpc="1">
            <a:prstTxWarp prst="textNoShape">
              <a:avLst/>
            </a:prstTxWarp>
          </a:bodyPr>
          <a:lstStyle/>
          <a:p>
            <a:pPr indent="0" algn="ctr" eaLnBrk="1" hangingPunct="1"/>
            <a:r>
              <a:rPr lang="en-US" sz="3200" b="1" dirty="0" smtClean="0">
                <a:solidFill>
                  <a:srgbClr val="353298"/>
                </a:solidFill>
              </a:rPr>
              <a:t>Measuring Seismic </a:t>
            </a:r>
            <a:r>
              <a:rPr lang="en-US" sz="3200" b="1" dirty="0" smtClean="0">
                <a:solidFill>
                  <a:srgbClr val="353298"/>
                </a:solidFill>
              </a:rPr>
              <a:t>Noise</a:t>
            </a:r>
            <a:br>
              <a:rPr lang="en-US" sz="3200" b="1" dirty="0" smtClean="0">
                <a:solidFill>
                  <a:srgbClr val="353298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169898"/>
                </a:solidFill>
              </a:rPr>
              <a:t>IRIS Metadata Workshop</a:t>
            </a:r>
            <a:br>
              <a:rPr lang="en-US" sz="2400" dirty="0" smtClean="0">
                <a:solidFill>
                  <a:srgbClr val="169898"/>
                </a:solidFill>
              </a:rPr>
            </a:br>
            <a:r>
              <a:rPr lang="en-US" sz="2400" dirty="0" smtClean="0">
                <a:solidFill>
                  <a:srgbClr val="169898"/>
                </a:solidFill>
              </a:rPr>
              <a:t>January 12, 2012</a:t>
            </a:r>
            <a:br>
              <a:rPr lang="en-US" sz="2400" dirty="0" smtClean="0">
                <a:solidFill>
                  <a:srgbClr val="169898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353298"/>
                </a:solidFill>
              </a:rPr>
              <a:t>Peter Davis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169898"/>
                </a:solidFill>
              </a:rPr>
              <a:t>Project IDA</a:t>
            </a:r>
            <a:br>
              <a:rPr lang="en-US" sz="2000" dirty="0">
                <a:solidFill>
                  <a:srgbClr val="169898"/>
                </a:solidFill>
              </a:rPr>
            </a:br>
            <a:r>
              <a:rPr lang="en-US" sz="2000" dirty="0">
                <a:solidFill>
                  <a:srgbClr val="169898"/>
                </a:solidFill>
              </a:rPr>
              <a:t>Scripps Institution of Oceanography</a:t>
            </a:r>
            <a:br>
              <a:rPr lang="en-US" sz="2000" dirty="0">
                <a:solidFill>
                  <a:srgbClr val="169898"/>
                </a:solidFill>
              </a:rPr>
            </a:br>
            <a:r>
              <a:rPr lang="en-US" sz="2000" dirty="0">
                <a:solidFill>
                  <a:srgbClr val="169898"/>
                </a:solidFill>
              </a:rPr>
              <a:t>University of California, San Diego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_windows_smooth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8153400" cy="63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95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o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05800" cy="64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53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143000" y="1219200"/>
            <a:ext cx="7467600" cy="3323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Calculating background noise:</a:t>
            </a:r>
            <a:endParaRPr lang="en-US" sz="3600" dirty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</a:pPr>
            <a:endParaRPr lang="en-US" sz="3200" dirty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Remove mean and trend of time series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Apply a taper to reduce spectral leakage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Compute the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1081291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143000" y="1219200"/>
            <a:ext cx="7467600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Calculating background noise:</a:t>
            </a:r>
            <a:endParaRPr lang="en-US" sz="3600" dirty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</a:pPr>
            <a:endParaRPr lang="en-US" sz="3200" dirty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Remove mean and trend of time series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Apply a taper to reduce spectral leakage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Compute the Fourier transform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Remove the instrument response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81291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0" y="5791200"/>
            <a:ext cx="4648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800" dirty="0" smtClean="0">
                <a:solidFill>
                  <a:srgbClr val="000090"/>
                </a:solidFill>
                <a:latin typeface="Helvetica"/>
              </a:rPr>
              <a:t>Observations from 2002</a:t>
            </a:r>
          </a:p>
        </p:txBody>
      </p:sp>
      <p:pic>
        <p:nvPicPr>
          <p:cNvPr id="2" name="Picture 1" descr="pg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12039" r="12819" b="49290"/>
          <a:stretch/>
        </p:blipFill>
        <p:spPr>
          <a:xfrm>
            <a:off x="457200" y="152400"/>
            <a:ext cx="8382000" cy="57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13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texspect labelled.pdf"/>
          <p:cNvPicPr>
            <a:picLocks noChangeAspect="1"/>
          </p:cNvPicPr>
          <p:nvPr/>
        </p:nvPicPr>
        <p:blipFill>
          <a:blip r:embed="rId2"/>
          <a:srcRect t="12941" r="11818"/>
          <a:stretch>
            <a:fillRect/>
          </a:stretch>
        </p:blipFill>
        <p:spPr>
          <a:xfrm>
            <a:off x="609600" y="354153"/>
            <a:ext cx="7825369" cy="597044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texspect plain.pdf"/>
          <p:cNvPicPr>
            <a:picLocks noChangeAspect="1"/>
          </p:cNvPicPr>
          <p:nvPr/>
        </p:nvPicPr>
        <p:blipFill>
          <a:blip r:embed="rId2"/>
          <a:srcRect l="5455" t="5882" r="7273" b="5882"/>
          <a:stretch>
            <a:fillRect/>
          </a:stretch>
        </p:blipFill>
        <p:spPr>
          <a:xfrm>
            <a:off x="754033" y="403455"/>
            <a:ext cx="7744541" cy="6051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 bwMode="auto">
          <a:xfrm>
            <a:off x="4267200" y="3581400"/>
            <a:ext cx="822960" cy="1554480"/>
          </a:xfrm>
          <a:prstGeom prst="rect">
            <a:avLst/>
          </a:prstGeom>
          <a:solidFill>
            <a:srgbClr val="CCFFCC">
              <a:alpha val="49000"/>
            </a:srgbClr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0" y="914400"/>
            <a:ext cx="5257800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Ocean waves -&gt; </a:t>
            </a:r>
          </a:p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            Rayleigh waves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C:\WINDOWS\Desktop\Pete Work\noise talk\surf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3984340" cy="2667000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0200" y="4572000"/>
            <a:ext cx="6324600" cy="1600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Dominant period – 20 seconds</a:t>
            </a: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Conversion at coast to Rayleigh-type motion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6858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Ocean waves -&gt; Rayleigh waves</a:t>
            </a:r>
          </a:p>
        </p:txBody>
      </p:sp>
      <p:pic>
        <p:nvPicPr>
          <p:cNvPr id="5" name="Picture 4" descr="p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295400"/>
            <a:ext cx="3200399" cy="2626467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7400" y="3962400"/>
            <a:ext cx="2286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90"/>
                </a:solidFill>
                <a:latin typeface="Helvetica"/>
              </a:rPr>
              <a:t>(</a:t>
            </a:r>
            <a:r>
              <a:rPr lang="en-US" sz="1800" i="1" dirty="0" err="1">
                <a:solidFill>
                  <a:srgbClr val="000090"/>
                </a:solidFill>
                <a:latin typeface="Helvetica"/>
              </a:rPr>
              <a:t>Hasselmann</a:t>
            </a:r>
            <a:r>
              <a:rPr lang="en-US" sz="1800" i="1" dirty="0">
                <a:solidFill>
                  <a:srgbClr val="000090"/>
                </a:solidFill>
                <a:latin typeface="Helvetica"/>
              </a:rPr>
              <a:t>, 1963)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texspect plain.pdf"/>
          <p:cNvPicPr>
            <a:picLocks noChangeAspect="1"/>
          </p:cNvPicPr>
          <p:nvPr/>
        </p:nvPicPr>
        <p:blipFill>
          <a:blip r:embed="rId2"/>
          <a:srcRect l="5455" t="5882" r="7273" b="5882"/>
          <a:stretch>
            <a:fillRect/>
          </a:stretch>
        </p:blipFill>
        <p:spPr>
          <a:xfrm>
            <a:off x="754033" y="403455"/>
            <a:ext cx="7744541" cy="6051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 bwMode="auto">
          <a:xfrm>
            <a:off x="3581400" y="2362200"/>
            <a:ext cx="822960" cy="1554480"/>
          </a:xfrm>
          <a:prstGeom prst="rect">
            <a:avLst/>
          </a:prstGeom>
          <a:solidFill>
            <a:srgbClr val="CCFFCC">
              <a:alpha val="53000"/>
            </a:srgbClr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0" y="609600"/>
            <a:ext cx="5334000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Ocean waves -&gt; </a:t>
            </a:r>
          </a:p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                        P-waves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4572000" cy="43704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solidFill>
                  <a:srgbClr val="000090"/>
                </a:solidFill>
                <a:latin typeface="Helvetica"/>
              </a:rPr>
              <a:t>Opposing wave </a:t>
            </a:r>
            <a:r>
              <a:rPr lang="en-US" sz="3200" dirty="0" smtClean="0">
                <a:solidFill>
                  <a:srgbClr val="000090"/>
                </a:solidFill>
                <a:latin typeface="Helvetica"/>
              </a:rPr>
              <a:t>motion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000090"/>
                </a:solidFill>
                <a:latin typeface="Helvetica"/>
              </a:rPr>
              <a:t>(</a:t>
            </a:r>
            <a:r>
              <a:rPr lang="en-US" sz="2000" dirty="0" err="1">
                <a:solidFill>
                  <a:srgbClr val="000090"/>
                </a:solidFill>
                <a:latin typeface="Helvetica"/>
              </a:rPr>
              <a:t>Longuet</a:t>
            </a:r>
            <a:r>
              <a:rPr lang="en-US" sz="2000" dirty="0">
                <a:solidFill>
                  <a:srgbClr val="000090"/>
                </a:solidFill>
                <a:latin typeface="Helvetica"/>
              </a:rPr>
              <a:t>-Higgins, 1952):</a:t>
            </a:r>
          </a:p>
          <a:p>
            <a:pPr marL="457200" indent="-457200">
              <a:spcBef>
                <a:spcPct val="50000"/>
              </a:spcBef>
            </a:pPr>
            <a:endParaRPr lang="en-US" sz="3200" dirty="0" smtClean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dirty="0" smtClean="0">
                <a:solidFill>
                  <a:srgbClr val="2F8990"/>
                </a:solidFill>
                <a:latin typeface="Helvetica"/>
              </a:rPr>
              <a:t>Interaction of standing waves with ocean bottom</a:t>
            </a: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dirty="0" smtClean="0">
                <a:solidFill>
                  <a:srgbClr val="2F8990"/>
                </a:solidFill>
                <a:latin typeface="Helvetica"/>
              </a:rPr>
              <a:t>reflection </a:t>
            </a:r>
            <a:r>
              <a:rPr lang="en-US" dirty="0">
                <a:solidFill>
                  <a:srgbClr val="2F8990"/>
                </a:solidFill>
                <a:latin typeface="Helvetica"/>
              </a:rPr>
              <a:t>from a coast</a:t>
            </a: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dirty="0">
                <a:solidFill>
                  <a:srgbClr val="2F8990"/>
                </a:solidFill>
                <a:latin typeface="Helvetica"/>
              </a:rPr>
              <a:t>wake of a moving storm</a:t>
            </a: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dirty="0">
                <a:solidFill>
                  <a:srgbClr val="2F8990"/>
                </a:solidFill>
                <a:latin typeface="Helvetica"/>
              </a:rPr>
              <a:t>center of a storm</a:t>
            </a:r>
          </a:p>
        </p:txBody>
      </p:sp>
      <p:pic>
        <p:nvPicPr>
          <p:cNvPr id="3" name="Picture 2" descr="handm.tiff"/>
          <p:cNvPicPr>
            <a:picLocks noChangeAspect="1"/>
          </p:cNvPicPr>
          <p:nvPr/>
        </p:nvPicPr>
        <p:blipFill>
          <a:blip r:embed="rId2"/>
          <a:srcRect l="829" t="1996" r="1659"/>
          <a:stretch>
            <a:fillRect/>
          </a:stretch>
        </p:blipFill>
        <p:spPr>
          <a:xfrm>
            <a:off x="4724400" y="457200"/>
            <a:ext cx="4270401" cy="5349474"/>
          </a:xfrm>
          <a:prstGeom prst="rect">
            <a:avLst/>
          </a:prstGeom>
        </p:spPr>
      </p:pic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257800" y="5867400"/>
            <a:ext cx="32766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90"/>
                </a:solidFill>
                <a:latin typeface="Helvetica"/>
              </a:rPr>
              <a:t>(</a:t>
            </a:r>
            <a:r>
              <a:rPr lang="en-US" sz="1800" i="1" dirty="0" err="1">
                <a:solidFill>
                  <a:srgbClr val="000090"/>
                </a:solidFill>
                <a:latin typeface="Helvetica"/>
              </a:rPr>
              <a:t>Haubrich</a:t>
            </a:r>
            <a:r>
              <a:rPr lang="en-US" sz="1800" i="1" dirty="0">
                <a:solidFill>
                  <a:srgbClr val="000090"/>
                </a:solidFill>
                <a:latin typeface="Helvetica"/>
              </a:rPr>
              <a:t> and </a:t>
            </a:r>
            <a:r>
              <a:rPr lang="en-US" sz="1800" i="1" dirty="0" err="1">
                <a:solidFill>
                  <a:srgbClr val="000090"/>
                </a:solidFill>
                <a:latin typeface="Helvetica"/>
              </a:rPr>
              <a:t>McCamy</a:t>
            </a:r>
            <a:r>
              <a:rPr lang="en-US" sz="1800" i="1" dirty="0">
                <a:solidFill>
                  <a:srgbClr val="000090"/>
                </a:solidFill>
                <a:latin typeface="Helvetica"/>
              </a:rPr>
              <a:t>, 1969)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143000" y="1219200"/>
            <a:ext cx="7467600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Calculating background noise:</a:t>
            </a:r>
            <a:endParaRPr lang="en-US" sz="3600" dirty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</a:pPr>
            <a:endParaRPr lang="en-US" sz="3200" dirty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Remove mean and trend of time series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88191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texspect plain.pdf"/>
          <p:cNvPicPr>
            <a:picLocks noChangeAspect="1"/>
          </p:cNvPicPr>
          <p:nvPr/>
        </p:nvPicPr>
        <p:blipFill>
          <a:blip r:embed="rId2"/>
          <a:srcRect l="5455" t="5882" r="7273" b="5882"/>
          <a:stretch>
            <a:fillRect/>
          </a:stretch>
        </p:blipFill>
        <p:spPr>
          <a:xfrm>
            <a:off x="754033" y="403455"/>
            <a:ext cx="7744541" cy="6051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 bwMode="auto">
          <a:xfrm>
            <a:off x="6400800" y="3124200"/>
            <a:ext cx="1600200" cy="2590800"/>
          </a:xfrm>
          <a:prstGeom prst="rect">
            <a:avLst/>
          </a:prstGeom>
          <a:solidFill>
            <a:srgbClr val="CCFFCC">
              <a:alpha val="51000"/>
            </a:srgbClr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0" y="1143000"/>
            <a:ext cx="4953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Temperature variations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4572000" cy="4832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 smtClean="0">
                <a:solidFill>
                  <a:srgbClr val="000090"/>
                </a:solidFill>
                <a:latin typeface="Helvetica"/>
              </a:rPr>
              <a:t>Temperature effects:</a:t>
            </a:r>
            <a:endParaRPr lang="en-US" sz="2000" dirty="0" smtClean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</a:pPr>
            <a:endParaRPr lang="en-US" sz="3200" dirty="0" smtClean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dirty="0" smtClean="0">
                <a:solidFill>
                  <a:srgbClr val="2F8990"/>
                </a:solidFill>
                <a:latin typeface="Helvetica"/>
              </a:rPr>
              <a:t>Beyond 250 seconds period, temperature becomes very important</a:t>
            </a: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dirty="0" smtClean="0">
                <a:solidFill>
                  <a:srgbClr val="2F8990"/>
                </a:solidFill>
                <a:latin typeface="Helvetica"/>
              </a:rPr>
              <a:t>Temperature dependence varies with the model of seismometer</a:t>
            </a: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dirty="0" smtClean="0">
                <a:solidFill>
                  <a:srgbClr val="2F8990"/>
                </a:solidFill>
                <a:latin typeface="Helvetica"/>
              </a:rPr>
              <a:t>Temperature changes of 1e</a:t>
            </a:r>
            <a:r>
              <a:rPr lang="en-US" baseline="30000" dirty="0" smtClean="0">
                <a:solidFill>
                  <a:srgbClr val="2F8990"/>
                </a:solidFill>
                <a:latin typeface="Helvetica"/>
              </a:rPr>
              <a:t>-6</a:t>
            </a:r>
            <a:r>
              <a:rPr lang="en-US" dirty="0" smtClean="0">
                <a:solidFill>
                  <a:srgbClr val="2F8990"/>
                </a:solidFill>
                <a:latin typeface="Helvetica"/>
              </a:rPr>
              <a:t> </a:t>
            </a:r>
            <a:r>
              <a:rPr lang="en-US" baseline="30000" dirty="0" err="1" smtClean="0">
                <a:solidFill>
                  <a:srgbClr val="2F8990"/>
                </a:solidFill>
                <a:latin typeface="Helvetica"/>
              </a:rPr>
              <a:t>o</a:t>
            </a:r>
            <a:r>
              <a:rPr lang="en-US" dirty="0" err="1" smtClean="0">
                <a:solidFill>
                  <a:srgbClr val="2F8990"/>
                </a:solidFill>
                <a:latin typeface="Helvetica"/>
              </a:rPr>
              <a:t>C</a:t>
            </a:r>
            <a:r>
              <a:rPr lang="en-US" dirty="0" smtClean="0">
                <a:solidFill>
                  <a:srgbClr val="2F8990"/>
                </a:solidFill>
                <a:latin typeface="Helvetica"/>
              </a:rPr>
              <a:t> are important</a:t>
            </a:r>
          </a:p>
        </p:txBody>
      </p:sp>
      <p:pic>
        <p:nvPicPr>
          <p:cNvPr id="3" name="Picture 2" descr="UOSS-Vaul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438400"/>
            <a:ext cx="3733800" cy="2800350"/>
          </a:xfrm>
          <a:prstGeom prst="rect">
            <a:avLst/>
          </a:prstGeom>
        </p:spPr>
      </p:pic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029200" y="5410200"/>
            <a:ext cx="35814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90"/>
                </a:solidFill>
                <a:latin typeface="Helvetica"/>
              </a:rPr>
              <a:t>Foam thermal insulation at GSN station in the UAE</a:t>
            </a:r>
            <a:endParaRPr lang="en-US" sz="2000" dirty="0">
              <a:solidFill>
                <a:srgbClr val="0000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6705600" cy="3139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>
                <a:solidFill>
                  <a:srgbClr val="000090"/>
                </a:solidFill>
                <a:latin typeface="Helvetica"/>
              </a:rPr>
              <a:t>Effect of changes in barometric pressure:</a:t>
            </a:r>
            <a:endParaRPr lang="en-US" sz="3600" dirty="0" smtClean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endParaRPr lang="en-US" sz="2800" dirty="0" smtClean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buoyancy </a:t>
            </a:r>
            <a:r>
              <a:rPr lang="en-US" sz="2800" dirty="0">
                <a:solidFill>
                  <a:srgbClr val="2F8990"/>
                </a:solidFill>
                <a:latin typeface="Helvetica"/>
              </a:rPr>
              <a:t>of the seismometer mass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>
                <a:solidFill>
                  <a:srgbClr val="2F8990"/>
                </a:solidFill>
                <a:latin typeface="Helvetica"/>
              </a:rPr>
              <a:t>Newtonian attraction of air </a:t>
            </a: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mass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62400" y="838200"/>
            <a:ext cx="36576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800" dirty="0" smtClean="0">
                <a:solidFill>
                  <a:srgbClr val="000090"/>
                </a:solidFill>
                <a:latin typeface="Helvetica"/>
              </a:rPr>
              <a:t>STS1 placed under vacuum at GSN station SUR</a:t>
            </a:r>
          </a:p>
        </p:txBody>
      </p:sp>
      <p:pic>
        <p:nvPicPr>
          <p:cNvPr id="4" name="Picture 3" descr="Foam STS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3454400" cy="2590800"/>
          </a:xfrm>
          <a:prstGeom prst="rect">
            <a:avLst/>
          </a:prstGeom>
        </p:spPr>
      </p:pic>
      <p:pic>
        <p:nvPicPr>
          <p:cNvPr id="5" name="Picture 3" descr="ffc plot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5" t="4057" r="2028" b="14879"/>
          <a:stretch>
            <a:fillRect/>
          </a:stretch>
        </p:blipFill>
        <p:spPr bwMode="auto">
          <a:xfrm>
            <a:off x="3886200" y="3276600"/>
            <a:ext cx="4876800" cy="32268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4572000"/>
            <a:ext cx="3657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800" dirty="0" smtClean="0">
                <a:solidFill>
                  <a:srgbClr val="000090"/>
                </a:solidFill>
                <a:latin typeface="Helvetica"/>
              </a:rPr>
              <a:t>Vacuum lost!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191000" y="6019800"/>
            <a:ext cx="4495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90"/>
                </a:solidFill>
                <a:latin typeface="Helvetica"/>
              </a:rPr>
              <a:t>(</a:t>
            </a:r>
            <a:r>
              <a:rPr lang="en-US" i="1" dirty="0" err="1">
                <a:solidFill>
                  <a:srgbClr val="000090"/>
                </a:solidFill>
                <a:latin typeface="Helvetica"/>
              </a:rPr>
              <a:t>Zuern</a:t>
            </a:r>
            <a:r>
              <a:rPr lang="en-US" i="1" dirty="0">
                <a:solidFill>
                  <a:srgbClr val="000090"/>
                </a:solidFill>
                <a:latin typeface="Helvetica"/>
              </a:rPr>
              <a:t> and </a:t>
            </a:r>
            <a:r>
              <a:rPr lang="en-US" i="1" dirty="0" err="1">
                <a:solidFill>
                  <a:srgbClr val="000090"/>
                </a:solidFill>
                <a:latin typeface="Helvetica"/>
              </a:rPr>
              <a:t>Widmer</a:t>
            </a:r>
            <a:r>
              <a:rPr lang="en-US" i="1" dirty="0">
                <a:solidFill>
                  <a:srgbClr val="000090"/>
                </a:solidFill>
                <a:latin typeface="Helvetica"/>
              </a:rPr>
              <a:t>, 1995)</a:t>
            </a:r>
          </a:p>
        </p:txBody>
      </p:sp>
      <p:pic>
        <p:nvPicPr>
          <p:cNvPr id="4" name="Picture 3" descr="zur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33400"/>
            <a:ext cx="5181600" cy="51816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0"/>
            <a:ext cx="3657600" cy="22467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800" dirty="0" smtClean="0">
                <a:solidFill>
                  <a:srgbClr val="000090"/>
                </a:solidFill>
                <a:latin typeface="Helvetica"/>
              </a:rPr>
              <a:t>Barometer data used to remove effect of air pressure changes in seismic data: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143000" y="1219200"/>
            <a:ext cx="7162800" cy="3877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>
                <a:solidFill>
                  <a:srgbClr val="000090"/>
                </a:solidFill>
                <a:latin typeface="Helvetica"/>
              </a:rPr>
              <a:t>Effect of changes in barometric pressure:</a:t>
            </a:r>
          </a:p>
          <a:p>
            <a:pPr marL="457200" indent="-457200">
              <a:spcBef>
                <a:spcPct val="50000"/>
              </a:spcBef>
            </a:pPr>
            <a:endParaRPr lang="en-US" sz="3200" dirty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>
                <a:solidFill>
                  <a:srgbClr val="2F8990"/>
                </a:solidFill>
                <a:latin typeface="Helvetica"/>
              </a:rPr>
              <a:t>buoyancy of the seismometer mass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>
                <a:solidFill>
                  <a:srgbClr val="2F8990"/>
                </a:solidFill>
                <a:latin typeface="Helvetica"/>
              </a:rPr>
              <a:t>Newtonian attraction of air mass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b="1" dirty="0">
                <a:solidFill>
                  <a:srgbClr val="2F8990"/>
                </a:solidFill>
                <a:latin typeface="Helvetica"/>
              </a:rPr>
              <a:t>loading effect of air mass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362200" y="152400"/>
            <a:ext cx="4876800" cy="4708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b="1" dirty="0" smtClean="0">
                <a:solidFill>
                  <a:srgbClr val="000090"/>
                </a:solidFill>
              </a:rPr>
              <a:t>Change of air pressure in a cavity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8800" b="1" i="1" dirty="0">
                <a:solidFill>
                  <a:schemeClr val="tx2"/>
                </a:solidFill>
              </a:rPr>
              <a:t>       </a:t>
            </a:r>
            <a:r>
              <a:rPr lang="en-US" sz="8800" b="1" i="1" dirty="0" smtClean="0">
                <a:solidFill>
                  <a:schemeClr val="tx2"/>
                </a:solidFill>
              </a:rPr>
              <a:t> </a:t>
            </a:r>
            <a:endParaRPr lang="en-US" sz="8800" b="1" i="1" dirty="0" smtClean="0">
              <a:solidFill>
                <a:srgbClr val="00009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50000"/>
              </a:spcBef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52800" y="5638800"/>
            <a:ext cx="274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000090"/>
                </a:solidFill>
                <a:latin typeface="Helvetica"/>
              </a:rPr>
              <a:t>Symmetric Case</a:t>
            </a:r>
            <a:endParaRPr lang="en-US" i="1" dirty="0">
              <a:solidFill>
                <a:srgbClr val="000090"/>
              </a:solidFill>
              <a:latin typeface="Helvetica"/>
            </a:endParaRPr>
          </a:p>
        </p:txBody>
      </p:sp>
      <p:pic>
        <p:nvPicPr>
          <p:cNvPr id="10" name="Picture 9" descr="pier1.pdf"/>
          <p:cNvPicPr>
            <a:picLocks noChangeAspect="1"/>
          </p:cNvPicPr>
          <p:nvPr/>
        </p:nvPicPr>
        <p:blipFill>
          <a:blip r:embed="rId2"/>
          <a:srcRect l="5882" t="24545" r="11765" b="33636"/>
          <a:stretch>
            <a:fillRect/>
          </a:stretch>
        </p:blipFill>
        <p:spPr>
          <a:xfrm>
            <a:off x="1676400" y="1295400"/>
            <a:ext cx="5902844" cy="387924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4876800" cy="4708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b="1" dirty="0" smtClean="0">
                <a:solidFill>
                  <a:srgbClr val="000090"/>
                </a:solidFill>
              </a:rPr>
              <a:t>Change of air pressure in a cavity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8800" b="1" i="1" dirty="0">
                <a:solidFill>
                  <a:schemeClr val="tx2"/>
                </a:solidFill>
              </a:rPr>
              <a:t>       </a:t>
            </a:r>
            <a:r>
              <a:rPr lang="en-US" sz="8800" b="1" i="1" dirty="0" smtClean="0">
                <a:solidFill>
                  <a:schemeClr val="tx2"/>
                </a:solidFill>
              </a:rPr>
              <a:t> </a:t>
            </a:r>
            <a:endParaRPr lang="en-US" sz="8800" b="1" i="1" dirty="0" smtClean="0">
              <a:solidFill>
                <a:srgbClr val="00009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50000"/>
              </a:spcBef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05200" y="5638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000090"/>
                </a:solidFill>
                <a:latin typeface="Helvetica"/>
              </a:rPr>
              <a:t>Asymmetric Case</a:t>
            </a:r>
            <a:endParaRPr lang="en-US" i="1" dirty="0">
              <a:solidFill>
                <a:srgbClr val="000090"/>
              </a:solidFill>
              <a:latin typeface="Helvetica"/>
            </a:endParaRPr>
          </a:p>
        </p:txBody>
      </p:sp>
      <p:pic>
        <p:nvPicPr>
          <p:cNvPr id="10" name="Picture 9" descr="pier2.pdf"/>
          <p:cNvPicPr>
            <a:picLocks noChangeAspect="1"/>
          </p:cNvPicPr>
          <p:nvPr/>
        </p:nvPicPr>
        <p:blipFill>
          <a:blip r:embed="rId2"/>
          <a:srcRect l="4706" t="23636" r="9412" b="30909"/>
          <a:stretch>
            <a:fillRect/>
          </a:stretch>
        </p:blipFill>
        <p:spPr>
          <a:xfrm>
            <a:off x="1523999" y="1219200"/>
            <a:ext cx="6118361" cy="4191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C:\WINDOWS\Desktop\Pete Work\noise talk\plot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3917978" cy="3200400"/>
          </a:xfrm>
          <a:prstGeom prst="rect">
            <a:avLst/>
          </a:prstGeom>
          <a:noFill/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600200" y="3733800"/>
            <a:ext cx="16002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000090"/>
                </a:solidFill>
                <a:latin typeface="Helvetica"/>
              </a:rPr>
              <a:t>(Sorrels, 1971)</a:t>
            </a:r>
          </a:p>
        </p:txBody>
      </p:sp>
      <p:pic>
        <p:nvPicPr>
          <p:cNvPr id="4" name="Picture 2" descr="C:\WINDOWS\Desktop\Pete Work\noise talk\WRAB.jpeg"/>
          <p:cNvPicPr>
            <a:picLocks noChangeAspect="1" noChangeArrowheads="1"/>
          </p:cNvPicPr>
          <p:nvPr/>
        </p:nvPicPr>
        <p:blipFill>
          <a:blip r:embed="rId3">
            <a:lum bright="24000" contrast="12000"/>
          </a:blip>
          <a:srcRect/>
          <a:stretch>
            <a:fillRect/>
          </a:stretch>
        </p:blipFill>
        <p:spPr bwMode="auto">
          <a:xfrm>
            <a:off x="4495800" y="533400"/>
            <a:ext cx="4524375" cy="5943600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200" y="4800600"/>
            <a:ext cx="44196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800" dirty="0" smtClean="0">
                <a:solidFill>
                  <a:srgbClr val="000090"/>
                </a:solidFill>
                <a:latin typeface="Helvetica"/>
              </a:rPr>
              <a:t>KS-54000 borehole seismometer installed at WRAB GSN station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texspect plain.pdf"/>
          <p:cNvPicPr>
            <a:picLocks noChangeAspect="1"/>
          </p:cNvPicPr>
          <p:nvPr/>
        </p:nvPicPr>
        <p:blipFill>
          <a:blip r:embed="rId2"/>
          <a:srcRect l="5455" t="5882" r="7273" b="5882"/>
          <a:stretch>
            <a:fillRect/>
          </a:stretch>
        </p:blipFill>
        <p:spPr>
          <a:xfrm>
            <a:off x="754033" y="403455"/>
            <a:ext cx="7744541" cy="6051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 bwMode="auto">
          <a:xfrm>
            <a:off x="5181600" y="4953000"/>
            <a:ext cx="1219200" cy="914400"/>
          </a:xfrm>
          <a:prstGeom prst="rect">
            <a:avLst/>
          </a:prstGeom>
          <a:solidFill>
            <a:srgbClr val="CCFFCC">
              <a:alpha val="54000"/>
            </a:srgbClr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86200" y="1143000"/>
            <a:ext cx="37338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Continuous free oscillations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7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518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90"/>
                </a:solidFill>
                <a:latin typeface="Helvetica"/>
              </a:rPr>
              <a:t>(Nishida and Kobayashi, 1999)</a:t>
            </a:r>
          </a:p>
        </p:txBody>
      </p:sp>
      <p:pic>
        <p:nvPicPr>
          <p:cNvPr id="4" name="Picture 3" descr="nishida.tiff"/>
          <p:cNvPicPr>
            <a:picLocks noChangeAspect="1"/>
          </p:cNvPicPr>
          <p:nvPr/>
        </p:nvPicPr>
        <p:blipFill>
          <a:blip r:embed="rId2"/>
          <a:srcRect t="3144"/>
          <a:stretch>
            <a:fillRect/>
          </a:stretch>
        </p:blipFill>
        <p:spPr>
          <a:xfrm>
            <a:off x="990600" y="188876"/>
            <a:ext cx="7088935" cy="58182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texspect plain.pdf"/>
          <p:cNvPicPr>
            <a:picLocks noChangeAspect="1"/>
          </p:cNvPicPr>
          <p:nvPr/>
        </p:nvPicPr>
        <p:blipFill>
          <a:blip r:embed="rId2"/>
          <a:srcRect l="5455" t="5882" r="7273" b="5882"/>
          <a:stretch>
            <a:fillRect/>
          </a:stretch>
        </p:blipFill>
        <p:spPr>
          <a:xfrm>
            <a:off x="754033" y="403455"/>
            <a:ext cx="7744541" cy="6051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 bwMode="auto">
          <a:xfrm>
            <a:off x="2057400" y="3200400"/>
            <a:ext cx="1219200" cy="914400"/>
          </a:xfrm>
          <a:prstGeom prst="rect">
            <a:avLst/>
          </a:prstGeom>
          <a:solidFill>
            <a:srgbClr val="CCFFCC">
              <a:alpha val="52000"/>
            </a:srgbClr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86200" y="1143000"/>
            <a:ext cx="37338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Human-induced noise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7467600" cy="3108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Examples of human-induced noise:</a:t>
            </a:r>
            <a:endParaRPr lang="en-US" sz="3600" dirty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</a:pPr>
            <a:endParaRPr lang="en-US" sz="3200" dirty="0" smtClean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Car and truck traffic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Repeating machinery (pumps, generators)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texspect plain.pdf"/>
          <p:cNvPicPr>
            <a:picLocks noChangeAspect="1"/>
          </p:cNvPicPr>
          <p:nvPr/>
        </p:nvPicPr>
        <p:blipFill>
          <a:blip r:embed="rId2"/>
          <a:srcRect l="5455" t="5882" r="7273" b="5882"/>
          <a:stretch>
            <a:fillRect/>
          </a:stretch>
        </p:blipFill>
        <p:spPr>
          <a:xfrm>
            <a:off x="754033" y="403455"/>
            <a:ext cx="7744541" cy="6051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 bwMode="auto">
          <a:xfrm>
            <a:off x="6096000" y="2743200"/>
            <a:ext cx="1828800" cy="3048000"/>
          </a:xfrm>
          <a:prstGeom prst="rect">
            <a:avLst/>
          </a:prstGeom>
          <a:solidFill>
            <a:srgbClr val="FFFF00">
              <a:alpha val="34000"/>
            </a:srgbClr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0" y="914400"/>
            <a:ext cx="58674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Frequency bands most effected by installation: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3048000"/>
            <a:ext cx="1676400" cy="1752600"/>
          </a:xfrm>
          <a:prstGeom prst="rect">
            <a:avLst/>
          </a:prstGeom>
          <a:solidFill>
            <a:srgbClr val="FFFF00">
              <a:alpha val="34000"/>
            </a:srgbClr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0200" y="6019800"/>
            <a:ext cx="5943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000" dirty="0" smtClean="0">
                <a:solidFill>
                  <a:srgbClr val="000090"/>
                </a:solidFill>
                <a:latin typeface="Helvetica"/>
              </a:rPr>
              <a:t> http://</a:t>
            </a:r>
            <a:r>
              <a:rPr lang="en-US" sz="2000" dirty="0" err="1" smtClean="0">
                <a:solidFill>
                  <a:srgbClr val="000090"/>
                </a:solidFill>
                <a:latin typeface="Helvetica"/>
              </a:rPr>
              <a:t>www.iris.edu/servlet/quackquery</a:t>
            </a:r>
            <a:r>
              <a:rPr lang="en-US" sz="2000" dirty="0" smtClean="0">
                <a:solidFill>
                  <a:srgbClr val="000090"/>
                </a:solidFill>
                <a:latin typeface="Helvetica"/>
              </a:rPr>
              <a:t>/ </a:t>
            </a:r>
          </a:p>
        </p:txBody>
      </p:sp>
      <p:pic>
        <p:nvPicPr>
          <p:cNvPr id="5" name="Picture 4" descr="quack.tiff"/>
          <p:cNvPicPr>
            <a:picLocks noChangeAspect="1"/>
          </p:cNvPicPr>
          <p:nvPr/>
        </p:nvPicPr>
        <p:blipFill>
          <a:blip r:embed="rId3"/>
          <a:srcRect t="10661" b="18480"/>
          <a:stretch>
            <a:fillRect/>
          </a:stretch>
        </p:blipFill>
        <p:spPr>
          <a:xfrm>
            <a:off x="304800" y="457200"/>
            <a:ext cx="5654218" cy="3371340"/>
          </a:xfrm>
          <a:prstGeom prst="rect">
            <a:avLst/>
          </a:prstGeom>
        </p:spPr>
      </p:pic>
      <p:pic>
        <p:nvPicPr>
          <p:cNvPr id="6" name="Picture 5" descr="pdf_0009887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743200"/>
            <a:ext cx="4008437" cy="320675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0" y="3886200"/>
            <a:ext cx="3962400" cy="17543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IRIS DMC provides tools to analyze data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2590800"/>
            <a:ext cx="57912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7200" dirty="0" smtClean="0">
                <a:solidFill>
                  <a:srgbClr val="000090"/>
                </a:solidFill>
                <a:latin typeface="Helvetica"/>
              </a:rP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tren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" b="-720"/>
          <a:stretch/>
        </p:blipFill>
        <p:spPr>
          <a:xfrm>
            <a:off x="990600" y="-762000"/>
            <a:ext cx="6781800" cy="8776446"/>
          </a:xfrm>
          <a:prstGeom prst="rect">
            <a:avLst/>
          </a:prstGeom>
          <a:scene3d>
            <a:camera prst="orthographicFront">
              <a:rot lat="0" lon="21299999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74711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143000" y="1219200"/>
            <a:ext cx="7467600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Calculating background noise:</a:t>
            </a:r>
            <a:endParaRPr lang="en-US" sz="3600" dirty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</a:pPr>
            <a:endParaRPr lang="en-US" sz="3200" dirty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Remove mean and trend of time series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Apply a taper to reduce spectral leakage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81291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5217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99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7467600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Types of data tapers (windows):</a:t>
            </a:r>
            <a:endParaRPr lang="en-US" sz="3600" dirty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</a:pPr>
            <a:endParaRPr lang="en-US" sz="3200" dirty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err="1" smtClean="0">
                <a:solidFill>
                  <a:srgbClr val="2F8990"/>
                </a:solidFill>
                <a:latin typeface="Helvetica"/>
              </a:rPr>
              <a:t>Hanning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Hamming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Bartlett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…</a:t>
            </a:r>
          </a:p>
        </p:txBody>
      </p:sp>
      <p:pic>
        <p:nvPicPr>
          <p:cNvPr id="2" name="Picture 1" descr="50868d1a118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65" y="1905000"/>
            <a:ext cx="6010835" cy="44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8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o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12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_windo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0" cy="635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1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5329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AD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2">
      <a:majorFont>
        <a:latin typeface="Helvetica"/>
        <a:ea typeface="ヒラギノ角ゴ Pro W3"/>
        <a:cs typeface="ヒラギノ角ゴ Pro W3"/>
      </a:majorFont>
      <a:minorFont>
        <a:latin typeface="Helvetic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 W3" charset="-128"/>
            <a:cs typeface="ヒラギノ明朝 Pro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 W3" charset="-128"/>
            <a:cs typeface="ヒラギノ明朝 Pro W3" charset="-128"/>
            <a:sym typeface="Times New Roman" charset="0"/>
          </a:defRPr>
        </a:defPPr>
      </a:lstStyle>
    </a:lnDef>
  </a:objectDefaults>
  <a:extraClrSchemeLst>
    <a:extraClrScheme>
      <a:clrScheme name="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4971</TotalTime>
  <Pages>0</Pages>
  <Words>380</Words>
  <Characters>0</Characters>
  <Application>Microsoft Macintosh PowerPoint</Application>
  <PresentationFormat>On-screen Show (4:3)</PresentationFormat>
  <Lines>0</Lines>
  <Paragraphs>83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template2</vt:lpstr>
      <vt:lpstr>Measuring Seismic Noise  IRIS Metadata Workshop January 12, 2012  Peter Davis Project IDA Scripps Institution of Oceanography University of California, San Diego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Peter Davis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 Report GSNSC Meeting March 6-7, 2008  Peter Davis Project IDA Scripps Institution of Oceanography University of California, San Diego</dc:title>
  <dc:subject/>
  <dc:creator>Peter Davis</dc:creator>
  <cp:keywords/>
  <dc:description/>
  <cp:lastModifiedBy>Peter Davis</cp:lastModifiedBy>
  <cp:revision>218</cp:revision>
  <cp:lastPrinted>2010-04-06T16:57:59Z</cp:lastPrinted>
  <dcterms:created xsi:type="dcterms:W3CDTF">2010-08-13T16:06:39Z</dcterms:created>
  <dcterms:modified xsi:type="dcterms:W3CDTF">2012-01-12T00:38:17Z</dcterms:modified>
  <cp:category/>
</cp:coreProperties>
</file>