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21" r:id="rId2"/>
    <p:sldId id="304" r:id="rId3"/>
    <p:sldId id="320" r:id="rId4"/>
    <p:sldId id="294" r:id="rId5"/>
    <p:sldId id="319" r:id="rId6"/>
    <p:sldId id="322" r:id="rId7"/>
    <p:sldId id="323" r:id="rId8"/>
    <p:sldId id="324" r:id="rId9"/>
    <p:sldId id="334" r:id="rId10"/>
    <p:sldId id="327" r:id="rId11"/>
    <p:sldId id="285" r:id="rId12"/>
    <p:sldId id="335" r:id="rId13"/>
    <p:sldId id="328" r:id="rId14"/>
    <p:sldId id="293" r:id="rId15"/>
    <p:sldId id="336" r:id="rId16"/>
    <p:sldId id="330" r:id="rId17"/>
    <p:sldId id="331" r:id="rId18"/>
    <p:sldId id="332" r:id="rId19"/>
    <p:sldId id="333" r:id="rId20"/>
    <p:sldId id="340" r:id="rId21"/>
    <p:sldId id="337"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287" r:id="rId35"/>
    <p:sldId id="2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ACFF"/>
    <a:srgbClr val="2722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snapVertSplitter="1" vertBarState="minimized">
    <p:restoredLeft sz="20747" autoAdjust="0"/>
    <p:restoredTop sz="84203" autoAdjust="0"/>
  </p:normalViewPr>
  <p:slideViewPr>
    <p:cSldViewPr snapToGrid="0" snapToObjects="1">
      <p:cViewPr>
        <p:scale>
          <a:sx n="100" d="100"/>
          <a:sy n="100" d="100"/>
        </p:scale>
        <p:origin x="-10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429EA5-AB57-714B-98CE-869215E783B2}" type="datetimeFigureOut">
              <a:rPr lang="en-US" smtClean="0"/>
              <a:pPr/>
              <a:t>8/10/15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CA97F-6D27-2E4B-9748-C5D2A155B91F}" type="slidenum">
              <a:rPr lang="en-US" smtClean="0"/>
              <a:pPr/>
              <a:t>‹#›</a:t>
            </a:fld>
            <a:endParaRPr lang="en-US"/>
          </a:p>
        </p:txBody>
      </p:sp>
    </p:spTree>
    <p:extLst>
      <p:ext uri="{BB962C8B-B14F-4D97-AF65-F5344CB8AC3E}">
        <p14:creationId xmlns:p14="http://schemas.microsoft.com/office/powerpoint/2010/main" val="1107766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49EE0-A1C0-8F45-B8BE-C4883F698169}" type="datetimeFigureOut">
              <a:rPr lang="en-US" smtClean="0"/>
              <a:pPr/>
              <a:t>8/10/15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FAB64-49CD-C44C-A07B-AA280484B75E}" type="slidenum">
              <a:rPr lang="en-US" smtClean="0"/>
              <a:pPr/>
              <a:t>‹#›</a:t>
            </a:fld>
            <a:endParaRPr lang="en-US"/>
          </a:p>
        </p:txBody>
      </p:sp>
    </p:spTree>
    <p:extLst>
      <p:ext uri="{BB962C8B-B14F-4D97-AF65-F5344CB8AC3E}">
        <p14:creationId xmlns:p14="http://schemas.microsoft.com/office/powerpoint/2010/main" val="29247399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IRIS DMC does many different things, this presentation is focused on the real-time data collection effort and directly related systems.</a:t>
            </a:r>
          </a:p>
          <a:p>
            <a:endParaRPr lang="en-US" baseline="0" dirty="0" smtClean="0"/>
          </a:p>
          <a:p>
            <a:r>
              <a:rPr lang="en-US" baseline="0" dirty="0" smtClean="0"/>
              <a:t>The DMC is not a typical network operator, no picks or locations generated.</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685800"/>
            <a:ext cx="2495550" cy="3429000"/>
          </a:xfrm>
        </p:spPr>
      </p:sp>
      <p:sp>
        <p:nvSpPr>
          <p:cNvPr id="3" name="Notes Placeholder 2"/>
          <p:cNvSpPr>
            <a:spLocks noGrp="1"/>
          </p:cNvSpPr>
          <p:nvPr>
            <p:ph type="body" idx="1"/>
          </p:nvPr>
        </p:nvSpPr>
        <p:spPr/>
        <p:txBody>
          <a:bodyPr>
            <a:normAutofit/>
          </a:bodyPr>
          <a:lstStyle/>
          <a:p>
            <a:r>
              <a:rPr lang="en-US" dirty="0" smtClean="0"/>
              <a:t>Not</a:t>
            </a:r>
            <a:r>
              <a:rPr lang="en-US" baseline="0" dirty="0" smtClean="0"/>
              <a:t> included is network operations (locations, etc.), not a function of the DMC</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General schematic for data flow from </a:t>
            </a:r>
            <a:r>
              <a:rPr lang="en-US" dirty="0" err="1" smtClean="0"/>
              <a:t>DCCs</a:t>
            </a:r>
            <a:r>
              <a:rPr lang="en-US" dirty="0" smtClean="0"/>
              <a:t> to the DMC’s archive</a:t>
            </a:r>
          </a:p>
          <a:p>
            <a:endParaRPr lang="en-US" dirty="0" smtClean="0"/>
          </a:p>
          <a:p>
            <a:r>
              <a:rPr lang="en-US" dirty="0" smtClean="0"/>
              <a:t>Most Data Collection Centers (</a:t>
            </a:r>
            <a:r>
              <a:rPr lang="en-US" dirty="0" err="1" smtClean="0"/>
              <a:t>DCCs</a:t>
            </a:r>
            <a:r>
              <a:rPr lang="en-US" dirty="0" smtClean="0"/>
              <a:t>)</a:t>
            </a:r>
            <a:r>
              <a:rPr lang="en-US" baseline="0" dirty="0" smtClean="0"/>
              <a:t> are network data centers; There are very few direct-station feeds (Example is El Paso, TX data EP net)</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Data</a:t>
            </a:r>
            <a:r>
              <a:rPr lang="en-US" baseline="0" dirty="0" smtClean="0"/>
              <a:t> collection from 8 protocols</a:t>
            </a:r>
          </a:p>
          <a:p>
            <a:r>
              <a:rPr lang="en-US" baseline="0" dirty="0" smtClean="0"/>
              <a:t>Unified in the BUD as Mini-SEED</a:t>
            </a:r>
          </a:p>
          <a:p>
            <a:r>
              <a:rPr lang="en-US" baseline="0" dirty="0" smtClean="0"/>
              <a:t>Data shipped from the BUD is the same as in the archive</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Data submission</a:t>
            </a:r>
            <a:r>
              <a:rPr lang="en-US" baseline="0" dirty="0" smtClean="0"/>
              <a:t> is done by network interface as well</a:t>
            </a:r>
          </a:p>
          <a:p>
            <a:endParaRPr lang="en-US" baseline="0" dirty="0" smtClean="0"/>
          </a:p>
        </p:txBody>
      </p:sp>
      <p:sp>
        <p:nvSpPr>
          <p:cNvPr id="4" name="Slide Number Placeholder 3"/>
          <p:cNvSpPr>
            <a:spLocks noGrp="1"/>
          </p:cNvSpPr>
          <p:nvPr>
            <p:ph type="sldNum" sz="quarter" idx="10"/>
          </p:nvPr>
        </p:nvSpPr>
        <p:spPr/>
        <p:txBody>
          <a:bodyPr/>
          <a:lstStyle/>
          <a:p>
            <a:fld id="{222AEDBE-C66C-1648-93DA-1786E1DAFD11}"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685800"/>
            <a:ext cx="2495550" cy="3429000"/>
          </a:xfrm>
        </p:spPr>
      </p:sp>
      <p:sp>
        <p:nvSpPr>
          <p:cNvPr id="3" name="Notes Placeholder 2"/>
          <p:cNvSpPr>
            <a:spLocks noGrp="1"/>
          </p:cNvSpPr>
          <p:nvPr>
            <p:ph type="body" idx="1"/>
          </p:nvPr>
        </p:nvSpPr>
        <p:spPr/>
        <p:txBody>
          <a:bodyPr>
            <a:normAutofit/>
          </a:bodyPr>
          <a:lstStyle/>
          <a:p>
            <a:r>
              <a:rPr lang="en-US" dirty="0" smtClean="0"/>
              <a:t>Caveat:</a:t>
            </a:r>
            <a:r>
              <a:rPr lang="en-US" baseline="0" dirty="0" smtClean="0"/>
              <a:t> limited support</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2">
            <a:extLst>
              <a:ext uri="{28A0092B-C50C-407E-A947-70E740481C1C}">
                <a14:useLocalDpi xmlns:a14="http://schemas.microsoft.com/office/drawing/2010/main"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777256" y="3414790"/>
            <a:ext cx="5818909" cy="144843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dirty="0"/>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pic>
        <p:nvPicPr>
          <p:cNvPr id="10" name="Picture 9" descr="seisgrm.psd"/>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403178"/>
            <a:ext cx="9144000" cy="99522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hasCustomPrompt="1"/>
          </p:nvPr>
        </p:nvSpPr>
        <p:spPr>
          <a:xfrm>
            <a:off x="816896" y="1817359"/>
            <a:ext cx="7772400" cy="1470025"/>
          </a:xfrm>
          <a:effectLst>
            <a:outerShdw blurRad="50800" dist="38100" dir="2700000" algn="tl" rotWithShape="0">
              <a:prstClr val="black">
                <a:alpha val="40000"/>
              </a:prstClr>
            </a:outerShdw>
          </a:effectLst>
        </p:spPr>
        <p:txBody>
          <a:bodyPr>
            <a:noAutofit/>
          </a:bodyPr>
          <a:lstStyle>
            <a:lvl1pPr>
              <a:defRPr sz="6000" b="1">
                <a:solidFill>
                  <a:srgbClr val="272273"/>
                </a:solidFill>
                <a:effectLst>
                  <a:glow rad="38100">
                    <a:schemeClr val="bg1">
                      <a:alpha val="48000"/>
                    </a:schemeClr>
                  </a:glow>
                </a:effectLst>
                <a:latin typeface="Eurostile"/>
                <a:cs typeface="Eurostile"/>
              </a:defRPr>
            </a:lvl1pPr>
          </a:lstStyle>
          <a:p>
            <a:r>
              <a:rPr lang="en-US" dirty="0" smtClean="0"/>
              <a:t>Presentation Title</a:t>
            </a:r>
            <a:endParaRPr lang="en-US" dirty="0"/>
          </a:p>
        </p:txBody>
      </p:sp>
      <p:sp>
        <p:nvSpPr>
          <p:cNvPr id="9" name="TextBox 8"/>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spTree>
    <p:extLst>
      <p:ext uri="{BB962C8B-B14F-4D97-AF65-F5344CB8AC3E}">
        <p14:creationId xmlns:p14="http://schemas.microsoft.com/office/powerpoint/2010/main" val="213139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7/26/14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7" name="Slide Number Placeholder 6"/>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p14="http://schemas.microsoft.com/office/powerpoint/2010/main" val="38594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7/26/14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7" name="Slide Number Placeholder 6"/>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p14="http://schemas.microsoft.com/office/powerpoint/2010/main" val="981056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p14="http://schemas.microsoft.com/office/powerpoint/2010/main" val="3933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p14="http://schemas.microsoft.com/office/powerpoint/2010/main" val="86531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background.psd"/>
          <p:cNvPicPr>
            <a:picLocks noChangeAspect="1"/>
          </p:cNvPicPr>
          <p:nvPr userDrawn="1"/>
        </p:nvPicPr>
        <p:blipFill>
          <a:blip r:embed="rId2">
            <a:extLst>
              <a:ext uri="{28A0092B-C50C-407E-A947-70E740481C1C}">
                <a14:useLocalDpi xmlns:a14="http://schemas.microsoft.com/office/drawing/2010/main"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7/26/14</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5" name="Slide Number Placeholder 4"/>
          <p:cNvSpPr>
            <a:spLocks noGrp="1"/>
          </p:cNvSpPr>
          <p:nvPr>
            <p:ph type="sldNum" sz="quarter" idx="12"/>
          </p:nvPr>
        </p:nvSpPr>
        <p:spPr/>
        <p:txBody>
          <a:bodyPr/>
          <a:lstStyle/>
          <a:p>
            <a:fld id="{C4825575-8417-AE4F-B7FA-96819348B97E}" type="slidenum">
              <a:rPr lang="en-US" smtClean="0"/>
              <a:pPr/>
              <a:t>‹#›</a:t>
            </a:fld>
            <a:endParaRPr lang="en-US"/>
          </a:p>
        </p:txBody>
      </p:sp>
      <p:pic>
        <p:nvPicPr>
          <p:cNvPr id="6" name="Picture 5" descr="seisgrm.psd"/>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221" y="299134"/>
            <a:ext cx="9677400" cy="995224"/>
          </a:xfrm>
          <a:prstGeom prst="rect">
            <a:avLst/>
          </a:prstGeom>
          <a:effectLst>
            <a:outerShdw blurRad="50800" dist="38100" dir="2700000" algn="tl" rotWithShape="0">
              <a:prstClr val="black">
                <a:alpha val="40000"/>
              </a:prstClr>
            </a:outerShdw>
          </a:effectLst>
        </p:spPr>
      </p:pic>
      <p:sp>
        <p:nvSpPr>
          <p:cNvPr id="7" name="TextBox 6"/>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sp>
        <p:nvSpPr>
          <p:cNvPr id="9" name="Content Placeholder 2"/>
          <p:cNvSpPr>
            <a:spLocks noGrp="1"/>
          </p:cNvSpPr>
          <p:nvPr>
            <p:ph idx="1"/>
          </p:nvPr>
        </p:nvSpPr>
        <p:spPr>
          <a:xfrm>
            <a:off x="457200" y="1600200"/>
            <a:ext cx="8229600" cy="4525963"/>
          </a:xfrm>
        </p:spPr>
        <p:txBody>
          <a:bodyPr>
            <a:normAutofit/>
          </a:bodyPr>
          <a:lstStyle>
            <a:lvl1pPr>
              <a:defRPr sz="2400">
                <a:solidFill>
                  <a:srgbClr val="272273"/>
                </a:solidFill>
                <a:latin typeface="Eurostile"/>
                <a:cs typeface="Eurostile"/>
              </a:defRPr>
            </a:lvl1pPr>
            <a:lvl2pPr>
              <a:defRPr sz="2000">
                <a:solidFill>
                  <a:srgbClr val="272273"/>
                </a:solidFill>
                <a:latin typeface="Eurostile"/>
                <a:cs typeface="Eurostile"/>
              </a:defRPr>
            </a:lvl2pPr>
            <a:lvl3pPr>
              <a:defRPr sz="1800">
                <a:solidFill>
                  <a:srgbClr val="272273"/>
                </a:solidFill>
                <a:latin typeface="Eurostile"/>
                <a:cs typeface="Eurostile"/>
              </a:defRPr>
            </a:lvl3pPr>
            <a:lvl4pPr>
              <a:defRPr sz="1600">
                <a:solidFill>
                  <a:srgbClr val="272273"/>
                </a:solidFill>
                <a:latin typeface="Eurostile"/>
                <a:cs typeface="Eurostile"/>
              </a:defRPr>
            </a:lvl4pPr>
            <a:lvl5pPr>
              <a:defRPr sz="1400">
                <a:solidFill>
                  <a:srgbClr val="272273"/>
                </a:solidFill>
                <a:latin typeface="Eurostile"/>
                <a:cs typeface="Eurosti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0" y="-161599"/>
            <a:ext cx="8229600" cy="1143000"/>
          </a:xfrm>
        </p:spPr>
        <p:txBody>
          <a:bodyPr>
            <a:normAutofit/>
          </a:bodyPr>
          <a:lstStyle>
            <a:lvl1pPr algn="l">
              <a:defRPr sz="4100">
                <a:solidFill>
                  <a:srgbClr val="272273"/>
                </a:solidFill>
                <a:latin typeface="Eurostile"/>
                <a:cs typeface="Eurostile"/>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6968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2">
            <a:extLst>
              <a:ext uri="{28A0092B-C50C-407E-A947-70E740481C1C}">
                <a14:useLocalDpi xmlns:a14="http://schemas.microsoft.com/office/drawing/2010/main"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lvl1pPr>
              <a:defRPr sz="2400">
                <a:solidFill>
                  <a:srgbClr val="272273"/>
                </a:solidFill>
                <a:latin typeface="Eurostile"/>
                <a:cs typeface="Eurostile"/>
              </a:defRPr>
            </a:lvl1pPr>
            <a:lvl2pPr>
              <a:defRPr sz="2000">
                <a:solidFill>
                  <a:srgbClr val="272273"/>
                </a:solidFill>
                <a:latin typeface="Eurostile"/>
                <a:cs typeface="Eurostile"/>
              </a:defRPr>
            </a:lvl2pPr>
            <a:lvl3pPr>
              <a:defRPr sz="1800">
                <a:solidFill>
                  <a:srgbClr val="272273"/>
                </a:solidFill>
                <a:latin typeface="Eurostile"/>
                <a:cs typeface="Eurostile"/>
              </a:defRPr>
            </a:lvl3pPr>
            <a:lvl4pPr>
              <a:defRPr sz="1600">
                <a:solidFill>
                  <a:srgbClr val="272273"/>
                </a:solidFill>
                <a:latin typeface="Eurostile"/>
                <a:cs typeface="Eurostile"/>
              </a:defRPr>
            </a:lvl4pPr>
            <a:lvl5pPr>
              <a:defRPr sz="1400">
                <a:solidFill>
                  <a:srgbClr val="272273"/>
                </a:solidFill>
                <a:latin typeface="Eurostile"/>
                <a:cs typeface="Eurosti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pic>
        <p:nvPicPr>
          <p:cNvPr id="8" name="Picture 7" descr="seisgrm.psd"/>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16674"/>
            <a:ext cx="9677400" cy="99522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0" y="-161599"/>
            <a:ext cx="8229600" cy="1143000"/>
          </a:xfrm>
        </p:spPr>
        <p:txBody>
          <a:bodyPr>
            <a:normAutofit/>
          </a:bodyPr>
          <a:lstStyle>
            <a:lvl1pPr algn="l">
              <a:defRPr sz="4100">
                <a:solidFill>
                  <a:srgbClr val="272273"/>
                </a:solidFill>
                <a:latin typeface="Eurostile"/>
                <a:cs typeface="Eurostile"/>
              </a:defRPr>
            </a:lvl1pPr>
          </a:lstStyle>
          <a:p>
            <a:r>
              <a:rPr lang="en-US" dirty="0" smtClean="0"/>
              <a:t>Click to edit Master title style</a:t>
            </a:r>
            <a:endParaRPr lang="en-US" dirty="0"/>
          </a:p>
        </p:txBody>
      </p:sp>
      <p:sp>
        <p:nvSpPr>
          <p:cNvPr id="9" name="TextBox 8"/>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spTree>
    <p:extLst>
      <p:ext uri="{BB962C8B-B14F-4D97-AF65-F5344CB8AC3E}">
        <p14:creationId xmlns:p14="http://schemas.microsoft.com/office/powerpoint/2010/main" val="368577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2">
            <a:extLst>
              <a:ext uri="{28A0092B-C50C-407E-A947-70E740481C1C}">
                <a14:useLocalDpi xmlns:a14="http://schemas.microsoft.com/office/drawing/2010/main" val="0"/>
              </a:ext>
            </a:extLst>
          </a:blip>
          <a:srcRect l="1405" r="6616" b="9219"/>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9144000" cy="6259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lvl1pPr>
              <a:defRPr sz="2400">
                <a:solidFill>
                  <a:srgbClr val="272273"/>
                </a:solidFill>
                <a:latin typeface="Eurostile"/>
                <a:cs typeface="Eurostile"/>
              </a:defRPr>
            </a:lvl1pPr>
            <a:lvl2pPr>
              <a:defRPr sz="2000">
                <a:solidFill>
                  <a:srgbClr val="272273"/>
                </a:solidFill>
                <a:latin typeface="Eurostile"/>
                <a:cs typeface="Eurostile"/>
              </a:defRPr>
            </a:lvl2pPr>
            <a:lvl3pPr>
              <a:defRPr sz="1800">
                <a:solidFill>
                  <a:srgbClr val="272273"/>
                </a:solidFill>
                <a:latin typeface="Eurostile"/>
                <a:cs typeface="Eurostile"/>
              </a:defRPr>
            </a:lvl3pPr>
            <a:lvl4pPr>
              <a:defRPr sz="1600">
                <a:solidFill>
                  <a:srgbClr val="272273"/>
                </a:solidFill>
                <a:latin typeface="Eurostile"/>
                <a:cs typeface="Eurostile"/>
              </a:defRPr>
            </a:lvl4pPr>
            <a:lvl5pPr>
              <a:defRPr sz="1400">
                <a:solidFill>
                  <a:srgbClr val="272273"/>
                </a:solidFill>
                <a:latin typeface="Eurostile"/>
                <a:cs typeface="Eurosti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
        <p:nvSpPr>
          <p:cNvPr id="2" name="Title 1"/>
          <p:cNvSpPr>
            <a:spLocks noGrp="1"/>
          </p:cNvSpPr>
          <p:nvPr>
            <p:ph type="title"/>
          </p:nvPr>
        </p:nvSpPr>
        <p:spPr>
          <a:xfrm>
            <a:off x="0" y="-161599"/>
            <a:ext cx="8229600" cy="1143000"/>
          </a:xfrm>
        </p:spPr>
        <p:txBody>
          <a:bodyPr>
            <a:normAutofit/>
          </a:bodyPr>
          <a:lstStyle>
            <a:lvl1pPr algn="l">
              <a:defRPr sz="4100">
                <a:solidFill>
                  <a:srgbClr val="272273"/>
                </a:solidFill>
                <a:latin typeface="Eurostile"/>
                <a:cs typeface="Eurostile"/>
              </a:defRPr>
            </a:lvl1pPr>
          </a:lstStyle>
          <a:p>
            <a:r>
              <a:rPr lang="en-US" dirty="0" smtClean="0"/>
              <a:t>Click to edit Master title style</a:t>
            </a:r>
            <a:endParaRPr lang="en-US" dirty="0"/>
          </a:p>
        </p:txBody>
      </p:sp>
      <p:sp>
        <p:nvSpPr>
          <p:cNvPr id="9" name="TextBox 8"/>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cxnSp>
        <p:nvCxnSpPr>
          <p:cNvPr id="12" name="Straight Connector 11"/>
          <p:cNvCxnSpPr/>
          <p:nvPr userDrawn="1"/>
        </p:nvCxnSpPr>
        <p:spPr>
          <a:xfrm>
            <a:off x="0" y="804469"/>
            <a:ext cx="6553200" cy="0"/>
          </a:xfrm>
          <a:prstGeom prst="line">
            <a:avLst/>
          </a:prstGeom>
          <a:ln w="22225" cap="flat" cmpd="sng">
            <a:solidFill>
              <a:srgbClr val="4F81BD">
                <a:alpha val="36000"/>
              </a:srgbClr>
            </a:solidFill>
            <a:prstDash val="solid"/>
            <a:headEnd type="none"/>
            <a:tailEnd type="oval"/>
          </a:ln>
          <a:effectLst/>
        </p:spPr>
        <p:style>
          <a:lnRef idx="3">
            <a:schemeClr val="accent5"/>
          </a:lnRef>
          <a:fillRef idx="0">
            <a:schemeClr val="accent5"/>
          </a:fillRef>
          <a:effectRef idx="2">
            <a:schemeClr val="accent5"/>
          </a:effectRef>
          <a:fontRef idx="minor">
            <a:schemeClr val="tx1"/>
          </a:fontRef>
        </p:style>
      </p:cxnSp>
      <p:pic>
        <p:nvPicPr>
          <p:cNvPr id="13" name="Picture 12" descr="seisgrm.psd"/>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658513"/>
            <a:ext cx="9677400" cy="9952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651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p14="http://schemas.microsoft.com/office/powerpoint/2010/main" val="330976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7/26/14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7" name="Slide Number Placeholder 6"/>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p14="http://schemas.microsoft.com/office/powerpoint/2010/main" val="78965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7/26/14</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9" name="Slide Number Placeholder 8"/>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p14="http://schemas.microsoft.com/office/powerpoint/2010/main" val="301636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7/26/14</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5" name="Slide Number Placeholder 4"/>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p14="http://schemas.microsoft.com/office/powerpoint/2010/main" val="341405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7/26/14</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4" name="Slide Number Placeholder 3"/>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p14="http://schemas.microsoft.com/office/powerpoint/2010/main" val="552270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28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7/26/14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25575-8417-AE4F-B7FA-96819348B97E}" type="slidenum">
              <a:rPr lang="en-US" smtClean="0"/>
              <a:pPr/>
              <a:t>‹#›</a:t>
            </a:fld>
            <a:endParaRPr lang="en-US"/>
          </a:p>
        </p:txBody>
      </p:sp>
    </p:spTree>
    <p:extLst>
      <p:ext uri="{BB962C8B-B14F-4D97-AF65-F5344CB8AC3E}">
        <p14:creationId xmlns:p14="http://schemas.microsoft.com/office/powerpoint/2010/main" val="211092447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hyperlink" Target="http://www.iris.edu/data/dmc-seedlink.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seiscode.iris.washington.edu/projects/ringserv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ris.edu/pub/programs/ringserv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ris.edu/mda/_REALTIME" TargetMode="External"/><Relationship Id="rId3" Type="http://schemas.openxmlformats.org/officeDocument/2006/relationships/hyperlink" Target="http://www.iris.edu/gmap/_REALTIM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896" y="2513012"/>
            <a:ext cx="7772400" cy="1470025"/>
          </a:xfrm>
        </p:spPr>
        <p:txBody>
          <a:bodyPr>
            <a:normAutofit fontScale="90000"/>
          </a:bodyPr>
          <a:lstStyle/>
          <a:p>
            <a:r>
              <a:rPr lang="en-US" dirty="0" smtClean="0">
                <a:cs typeface="Gill Sans MT"/>
              </a:rPr>
              <a:t>Streaming data at the IRIS DMC</a:t>
            </a:r>
            <a:br>
              <a:rPr lang="en-US" dirty="0" smtClean="0">
                <a:cs typeface="Gill Sans MT"/>
              </a:rPr>
            </a:br>
            <a:r>
              <a:rPr lang="en-US" sz="2200" dirty="0" smtClean="0">
                <a:cs typeface="Gill Sans MT"/>
              </a:rPr>
              <a:t>Collecting, consolidating and re-distribution</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Rick Benson </a:t>
            </a:r>
            <a:r>
              <a:rPr lang="en-US" dirty="0" smtClean="0">
                <a:cs typeface="Gill Sans MT"/>
              </a:rPr>
              <a:t/>
            </a:r>
            <a:br>
              <a:rPr lang="en-US" dirty="0" smtClean="0">
                <a:cs typeface="Gill Sans MT"/>
              </a:rPr>
            </a:br>
            <a:endParaRPr lang="en-US" dirty="0">
              <a:cs typeface="Gill Sans M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DMC’s SeedLink export service</a:t>
            </a:r>
            <a:endParaRPr lang="en-US" dirty="0"/>
          </a:p>
        </p:txBody>
      </p:sp>
      <p:sp>
        <p:nvSpPr>
          <p:cNvPr id="3" name="Content Placeholder 2"/>
          <p:cNvSpPr>
            <a:spLocks noGrp="1"/>
          </p:cNvSpPr>
          <p:nvPr>
            <p:ph sz="quarter" idx="1"/>
          </p:nvPr>
        </p:nvSpPr>
        <p:spPr/>
        <p:txBody>
          <a:bodyPr/>
          <a:lstStyle/>
          <a:p>
            <a:r>
              <a:rPr lang="en-US" dirty="0" smtClean="0"/>
              <a:t>SeedLink server, publically accessible</a:t>
            </a:r>
          </a:p>
          <a:p>
            <a:pPr lvl="1">
              <a:buNone/>
            </a:pPr>
            <a:r>
              <a:rPr lang="en-US" dirty="0" smtClean="0"/>
              <a:t>Host: </a:t>
            </a:r>
            <a:r>
              <a:rPr lang="en-US" dirty="0" err="1" smtClean="0"/>
              <a:t>rtserve.iris.washington.edu</a:t>
            </a:r>
            <a:endParaRPr lang="en-US" dirty="0" smtClean="0"/>
          </a:p>
          <a:p>
            <a:pPr lvl="1">
              <a:buNone/>
            </a:pPr>
            <a:r>
              <a:rPr lang="en-US" dirty="0" smtClean="0"/>
              <a:t>Port: 18000</a:t>
            </a:r>
          </a:p>
          <a:p>
            <a:pPr lvl="1">
              <a:buNone/>
            </a:pPr>
            <a:endParaRPr lang="en-US" dirty="0" smtClean="0"/>
          </a:p>
          <a:p>
            <a:pPr lvl="1">
              <a:buNone/>
            </a:pPr>
            <a:endParaRPr lang="en-US" dirty="0" smtClean="0"/>
          </a:p>
          <a:p>
            <a:pPr lvl="1">
              <a:buNone/>
            </a:pPr>
            <a:endParaRPr lang="en-US" dirty="0" smtClean="0"/>
          </a:p>
          <a:p>
            <a:r>
              <a:rPr lang="en-US" dirty="0" smtClean="0"/>
              <a:t>All open data in the BUD is available via SeedLink with minimal added latency.  </a:t>
            </a:r>
          </a:p>
          <a:p>
            <a:pPr lvl="1"/>
            <a:r>
              <a:rPr lang="en-US" dirty="0" smtClean="0"/>
              <a:t>Median latency: 40 Hz =&gt; 12 seconds, 1 Hz =&gt; 160 seconds</a:t>
            </a:r>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The SeedLink protocol can be summarized as a simple, ASCII-based, data selection phase followed by the streaming of data packets from the server. SeedLink packets are composed of a small header followed by a 512-byte Mini-SEED record (data only SEED). The negotiation phase allows the client to request only specified data from the server for each selected data stream. A data stream is defined by a network and station code pair. </a:t>
            </a:r>
          </a:p>
          <a:p>
            <a:r>
              <a:rPr lang="en-US" dirty="0" smtClean="0"/>
              <a:t>By utilizing sequence numbers for each packet in a data stream the SeedLink protocol allows for connections to be resumed, eliminating most data gaps. The ability to resume data streams is primarily dependant on how much data, time-wise, the remote SeedLink has in its buffer. </a:t>
            </a:r>
          </a:p>
          <a:p>
            <a:r>
              <a:rPr lang="en-US" dirty="0" smtClean="0"/>
              <a:t>Special, out-of-band packets created by a </a:t>
            </a:r>
            <a:r>
              <a:rPr lang="en-US" dirty="0" err="1" smtClean="0"/>
              <a:t>seedlink</a:t>
            </a:r>
            <a:r>
              <a:rPr lang="en-US" dirty="0" smtClean="0"/>
              <a:t> server and recognized by </a:t>
            </a:r>
            <a:r>
              <a:rPr lang="en-US" dirty="0" err="1" smtClean="0"/>
              <a:t>libslink</a:t>
            </a:r>
            <a:r>
              <a:rPr lang="en-US" dirty="0" smtClean="0"/>
              <a:t> are used to communicate server details to clients and to implement keep-alive packet swapping. These special INFO packets are XML formatted data embedded in Mini-SEED comment records. </a:t>
            </a:r>
          </a:p>
          <a:p>
            <a:r>
              <a:rPr lang="en-US" dirty="0" smtClean="0"/>
              <a:t>The protocol allows for two different modes of data transmission, </a:t>
            </a:r>
            <a:r>
              <a:rPr lang="en-US" dirty="0" err="1" smtClean="0"/>
              <a:t>uni</a:t>
            </a:r>
            <a:r>
              <a:rPr lang="en-US" dirty="0" smtClean="0"/>
              <a:t>-station and multi-station modes. </a:t>
            </a:r>
            <a:r>
              <a:rPr lang="en-US" dirty="0" err="1" smtClean="0"/>
              <a:t>Uni</a:t>
            </a:r>
            <a:r>
              <a:rPr lang="en-US" dirty="0" smtClean="0"/>
              <a:t>-station mode operates by transmitting a single data stream (data from a single station) through one network connection. In this mode the data stream does not need to be specified by the client as it is implied by the internet address and port. Multi-station mode operates by transmitting multiplexed data streams (data from multiple stations) through a single network connection. Almost all connections are negotiated as multi-station, even if only a single station is requested; </a:t>
            </a:r>
            <a:r>
              <a:rPr lang="en-US" dirty="0" err="1" smtClean="0"/>
              <a:t>uni</a:t>
            </a:r>
            <a:r>
              <a:rPr lang="en-US" dirty="0" smtClean="0"/>
              <a:t>-station mode, for most publicly accessible servers is deprecated.</a:t>
            </a:r>
          </a:p>
          <a:p>
            <a:r>
              <a:rPr lang="en-US" dirty="0" smtClean="0"/>
              <a:t> SeedLink was originally created as the transport layer for the SeisComP package developed by GEOFON.</a:t>
            </a:r>
            <a:endParaRPr lang="en-US" dirty="0"/>
          </a:p>
        </p:txBody>
      </p:sp>
      <p:sp>
        <p:nvSpPr>
          <p:cNvPr id="5" name="Title 4"/>
          <p:cNvSpPr>
            <a:spLocks noGrp="1"/>
          </p:cNvSpPr>
          <p:nvPr>
            <p:ph type="title"/>
          </p:nvPr>
        </p:nvSpPr>
        <p:spPr>
          <a:xfrm>
            <a:off x="0" y="-161599"/>
            <a:ext cx="6997700" cy="1143000"/>
          </a:xfrm>
        </p:spPr>
        <p:txBody>
          <a:bodyPr/>
          <a:lstStyle/>
          <a:p>
            <a:r>
              <a:rPr lang="en-US" dirty="0" smtClean="0"/>
              <a:t>Protocol Details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4-07-08 at 7.22.04 PM.png"/>
          <p:cNvPicPr>
            <a:picLocks noGrp="1" noChangeAspect="1"/>
          </p:cNvPicPr>
          <p:nvPr>
            <p:ph idx="1"/>
          </p:nvPr>
        </p:nvPicPr>
        <p:blipFill>
          <a:blip r:embed="rId2"/>
          <a:srcRect t="-22771" b="-22771"/>
          <a:stretch>
            <a:fillRect/>
          </a:stretch>
        </p:blipFill>
        <p:spPr>
          <a:xfrm>
            <a:off x="457200" y="1282700"/>
            <a:ext cx="8229600" cy="5245100"/>
          </a:xfrm>
        </p:spPr>
      </p:pic>
      <p:sp>
        <p:nvSpPr>
          <p:cNvPr id="5" name="Title 4"/>
          <p:cNvSpPr>
            <a:spLocks noGrp="1"/>
          </p:cNvSpPr>
          <p:nvPr>
            <p:ph type="title"/>
          </p:nvPr>
        </p:nvSpPr>
        <p:spPr>
          <a:xfrm>
            <a:off x="0" y="409901"/>
            <a:ext cx="9563100" cy="1143000"/>
          </a:xfrm>
        </p:spPr>
        <p:txBody>
          <a:bodyPr>
            <a:normAutofit fontScale="90000"/>
          </a:bodyPr>
          <a:lstStyle/>
          <a:p>
            <a:r>
              <a:rPr lang="en-US" dirty="0" smtClean="0"/>
              <a:t>IRIS Supported SeedLink clients:</a:t>
            </a:r>
            <a:br>
              <a:rPr lang="en-US" dirty="0" smtClean="0"/>
            </a:br>
            <a:r>
              <a:rPr lang="en-US" dirty="0" smtClean="0"/>
              <a:t/>
            </a:r>
            <a:br>
              <a:rPr lang="en-US" dirty="0" smtClean="0"/>
            </a:br>
            <a:r>
              <a:rPr lang="en-US" dirty="0" smtClean="0">
                <a:hlinkClick r:id="rId3"/>
              </a:rPr>
              <a:t>http://www.iris.edu/data/dmc-seedlink.htm</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SeedLink export data flow</a:t>
            </a:r>
            <a:endParaRPr lang="en-US" dirty="0"/>
          </a:p>
        </p:txBody>
      </p:sp>
      <p:sp>
        <p:nvSpPr>
          <p:cNvPr id="4" name="Rounded Rectangle 3"/>
          <p:cNvSpPr/>
          <p:nvPr/>
        </p:nvSpPr>
        <p:spPr>
          <a:xfrm>
            <a:off x="265515" y="2209800"/>
            <a:ext cx="1828500" cy="2448002"/>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a:r>
              <a:rPr lang="en-US" sz="3200" dirty="0" smtClean="0"/>
              <a:t>BUD</a:t>
            </a:r>
          </a:p>
          <a:p>
            <a:pPr algn="ctr"/>
            <a:r>
              <a:rPr lang="en-US" sz="2200" dirty="0" smtClean="0"/>
              <a:t>512-byte</a:t>
            </a:r>
          </a:p>
          <a:p>
            <a:pPr algn="ctr"/>
            <a:r>
              <a:rPr lang="en-US" sz="2200" dirty="0" smtClean="0"/>
              <a:t>Mini-SEED</a:t>
            </a:r>
          </a:p>
        </p:txBody>
      </p:sp>
      <p:sp>
        <p:nvSpPr>
          <p:cNvPr id="5" name="Rectangle 4"/>
          <p:cNvSpPr/>
          <p:nvPr/>
        </p:nvSpPr>
        <p:spPr>
          <a:xfrm>
            <a:off x="2203236" y="2404845"/>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Scanner</a:t>
            </a:r>
            <a:endParaRPr lang="en-US" dirty="0"/>
          </a:p>
        </p:txBody>
      </p:sp>
      <p:sp>
        <p:nvSpPr>
          <p:cNvPr id="6" name="Rectangle 5"/>
          <p:cNvSpPr/>
          <p:nvPr/>
        </p:nvSpPr>
        <p:spPr>
          <a:xfrm>
            <a:off x="2209801" y="2906158"/>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Scanner</a:t>
            </a:r>
            <a:endParaRPr lang="en-US" dirty="0"/>
          </a:p>
        </p:txBody>
      </p:sp>
      <p:sp>
        <p:nvSpPr>
          <p:cNvPr id="7" name="Rectangle 6"/>
          <p:cNvSpPr/>
          <p:nvPr/>
        </p:nvSpPr>
        <p:spPr>
          <a:xfrm>
            <a:off x="2209801" y="3439558"/>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Scanner</a:t>
            </a:r>
            <a:endParaRPr lang="en-US" dirty="0"/>
          </a:p>
        </p:txBody>
      </p:sp>
      <p:sp>
        <p:nvSpPr>
          <p:cNvPr id="8" name="Rectangle 7"/>
          <p:cNvSpPr/>
          <p:nvPr/>
        </p:nvSpPr>
        <p:spPr>
          <a:xfrm>
            <a:off x="2209801" y="3972958"/>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Scanner</a:t>
            </a:r>
            <a:endParaRPr lang="en-US" dirty="0"/>
          </a:p>
        </p:txBody>
      </p:sp>
      <p:sp>
        <p:nvSpPr>
          <p:cNvPr id="9" name="TextBox 8"/>
          <p:cNvSpPr txBox="1"/>
          <p:nvPr/>
        </p:nvSpPr>
        <p:spPr>
          <a:xfrm>
            <a:off x="2736635" y="4462244"/>
            <a:ext cx="415476" cy="369320"/>
          </a:xfrm>
          <a:prstGeom prst="rect">
            <a:avLst/>
          </a:prstGeom>
          <a:noFill/>
        </p:spPr>
        <p:txBody>
          <a:bodyPr wrap="none" lIns="91429" tIns="45714" rIns="91429" bIns="45714" rtlCol="0">
            <a:spAutoFit/>
          </a:bodyPr>
          <a:lstStyle/>
          <a:p>
            <a:r>
              <a:rPr lang="en-US" dirty="0" smtClean="0"/>
              <a:t>…</a:t>
            </a:r>
            <a:endParaRPr lang="en-US" dirty="0"/>
          </a:p>
        </p:txBody>
      </p:sp>
      <p:sp>
        <p:nvSpPr>
          <p:cNvPr id="10" name="Oval 9"/>
          <p:cNvSpPr/>
          <p:nvPr/>
        </p:nvSpPr>
        <p:spPr>
          <a:xfrm>
            <a:off x="4036054" y="1918815"/>
            <a:ext cx="3177545" cy="3020370"/>
          </a:xfrm>
          <a:prstGeom prst="ellipse">
            <a:avLst/>
          </a:prstGeom>
        </p:spPr>
        <p:style>
          <a:lnRef idx="1">
            <a:schemeClr val="accent4"/>
          </a:lnRef>
          <a:fillRef idx="3">
            <a:schemeClr val="accent4"/>
          </a:fillRef>
          <a:effectRef idx="2">
            <a:schemeClr val="accent4"/>
          </a:effectRef>
          <a:fontRef idx="minor">
            <a:schemeClr val="lt1"/>
          </a:fontRef>
        </p:style>
        <p:txBody>
          <a:bodyPr lIns="91429" tIns="45714" rIns="91429" bIns="45714" rtlCol="0" anchor="ctr"/>
          <a:lstStyle/>
          <a:p>
            <a:pPr algn="ctr"/>
            <a:r>
              <a:rPr lang="en-US" sz="3200" dirty="0" smtClean="0">
                <a:solidFill>
                  <a:schemeClr val="tx1"/>
                </a:solidFill>
              </a:rPr>
              <a:t>Ringserver</a:t>
            </a:r>
          </a:p>
          <a:p>
            <a:pPr algn="ctr"/>
            <a:r>
              <a:rPr lang="en-US" dirty="0" smtClean="0">
                <a:solidFill>
                  <a:schemeClr val="tx1"/>
                </a:solidFill>
              </a:rPr>
              <a:t>~8 hours of data</a:t>
            </a:r>
            <a:endParaRPr lang="en-US" dirty="0">
              <a:solidFill>
                <a:schemeClr val="tx1"/>
              </a:solidFill>
            </a:endParaRPr>
          </a:p>
        </p:txBody>
      </p:sp>
      <p:sp>
        <p:nvSpPr>
          <p:cNvPr id="11" name="Rectangle 10"/>
          <p:cNvSpPr/>
          <p:nvPr/>
        </p:nvSpPr>
        <p:spPr>
          <a:xfrm>
            <a:off x="7511677" y="1379122"/>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err="1" smtClean="0"/>
              <a:t>SeisComP</a:t>
            </a:r>
            <a:endParaRPr lang="en-US" dirty="0"/>
          </a:p>
        </p:txBody>
      </p:sp>
      <p:sp>
        <p:nvSpPr>
          <p:cNvPr id="12" name="Rectangle 11"/>
          <p:cNvSpPr/>
          <p:nvPr/>
        </p:nvSpPr>
        <p:spPr>
          <a:xfrm>
            <a:off x="7511677" y="2067909"/>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slarchive</a:t>
            </a:r>
            <a:endParaRPr lang="en-US" dirty="0"/>
          </a:p>
        </p:txBody>
      </p:sp>
      <p:sp>
        <p:nvSpPr>
          <p:cNvPr id="13" name="Rectangle 12"/>
          <p:cNvSpPr/>
          <p:nvPr/>
        </p:nvSpPr>
        <p:spPr>
          <a:xfrm>
            <a:off x="7511677" y="2817931"/>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slink2orb</a:t>
            </a:r>
            <a:endParaRPr lang="en-US" dirty="0"/>
          </a:p>
        </p:txBody>
      </p:sp>
      <p:sp>
        <p:nvSpPr>
          <p:cNvPr id="14" name="Rectangle 13"/>
          <p:cNvSpPr/>
          <p:nvPr/>
        </p:nvSpPr>
        <p:spPr>
          <a:xfrm>
            <a:off x="7511677" y="3535818"/>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slink2ew</a:t>
            </a:r>
            <a:endParaRPr lang="en-US" dirty="0"/>
          </a:p>
        </p:txBody>
      </p:sp>
      <p:sp>
        <p:nvSpPr>
          <p:cNvPr id="15" name="Rectangle 14"/>
          <p:cNvSpPr/>
          <p:nvPr/>
        </p:nvSpPr>
        <p:spPr>
          <a:xfrm>
            <a:off x="7511677" y="4267201"/>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NAQS</a:t>
            </a:r>
            <a:endParaRPr lang="en-US" dirty="0"/>
          </a:p>
        </p:txBody>
      </p:sp>
      <p:sp>
        <p:nvSpPr>
          <p:cNvPr id="16" name="TextBox 15"/>
          <p:cNvSpPr txBox="1"/>
          <p:nvPr/>
        </p:nvSpPr>
        <p:spPr>
          <a:xfrm>
            <a:off x="7979381" y="4788932"/>
            <a:ext cx="415476" cy="369320"/>
          </a:xfrm>
          <a:prstGeom prst="rect">
            <a:avLst/>
          </a:prstGeom>
          <a:noFill/>
        </p:spPr>
        <p:txBody>
          <a:bodyPr wrap="none" lIns="91429" tIns="45714" rIns="91429" bIns="45714" rtlCol="0">
            <a:spAutoFit/>
          </a:bodyPr>
          <a:lstStyle/>
          <a:p>
            <a:r>
              <a:rPr lang="en-US" dirty="0" smtClean="0"/>
              <a:t>…</a:t>
            </a:r>
            <a:endParaRPr lang="en-US" dirty="0"/>
          </a:p>
        </p:txBody>
      </p:sp>
      <p:cxnSp>
        <p:nvCxnSpPr>
          <p:cNvPr id="18" name="Curved Connector 17"/>
          <p:cNvCxnSpPr>
            <a:stCxn id="5" idx="3"/>
          </p:cNvCxnSpPr>
          <p:nvPr/>
        </p:nvCxnSpPr>
        <p:spPr>
          <a:xfrm>
            <a:off x="3648366" y="2611388"/>
            <a:ext cx="387690" cy="29476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a:stCxn id="6" idx="3"/>
          </p:cNvCxnSpPr>
          <p:nvPr/>
        </p:nvCxnSpPr>
        <p:spPr>
          <a:xfrm>
            <a:off x="3654929" y="3112701"/>
            <a:ext cx="374562" cy="2026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7" idx="3"/>
          </p:cNvCxnSpPr>
          <p:nvPr/>
        </p:nvCxnSpPr>
        <p:spPr>
          <a:xfrm flipV="1">
            <a:off x="3654929" y="3535819"/>
            <a:ext cx="374562" cy="11028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a:stCxn id="8" idx="3"/>
          </p:cNvCxnSpPr>
          <p:nvPr/>
        </p:nvCxnSpPr>
        <p:spPr>
          <a:xfrm flipV="1">
            <a:off x="3654930" y="3972958"/>
            <a:ext cx="387690" cy="20654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flipV="1">
            <a:off x="6517312" y="1653469"/>
            <a:ext cx="994364" cy="55633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flipV="1">
            <a:off x="6864740" y="2362202"/>
            <a:ext cx="646937" cy="24918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flipV="1">
            <a:off x="7056428" y="3112703"/>
            <a:ext cx="455248" cy="20264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a:off x="7056428" y="3535819"/>
            <a:ext cx="455248" cy="24823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a:endCxn id="15" idx="1"/>
          </p:cNvCxnSpPr>
          <p:nvPr/>
        </p:nvCxnSpPr>
        <p:spPr>
          <a:xfrm>
            <a:off x="6864739" y="4179501"/>
            <a:ext cx="646938" cy="33640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Content Placeholder 2"/>
          <p:cNvSpPr>
            <a:spLocks noGrp="1"/>
          </p:cNvSpPr>
          <p:nvPr>
            <p:ph sz="quarter" idx="1"/>
          </p:nvPr>
        </p:nvSpPr>
        <p:spPr>
          <a:xfrm>
            <a:off x="746548" y="4939185"/>
            <a:ext cx="2908381" cy="990600"/>
          </a:xfrm>
        </p:spPr>
        <p:txBody>
          <a:bodyPr>
            <a:normAutofit/>
          </a:bodyPr>
          <a:lstStyle/>
          <a:p>
            <a:pPr>
              <a:buNone/>
            </a:pPr>
            <a:r>
              <a:rPr lang="en-US" dirty="0" smtClean="0"/>
              <a:t>2,918 stations</a:t>
            </a:r>
          </a:p>
          <a:p>
            <a:pPr>
              <a:buNone/>
            </a:pPr>
            <a:r>
              <a:rPr lang="en-US" dirty="0" smtClean="0"/>
              <a:t>33,000+ channels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4-07-03 at 9.27.21 AM.png"/>
          <p:cNvPicPr>
            <a:picLocks noGrp="1" noChangeAspect="1"/>
          </p:cNvPicPr>
          <p:nvPr>
            <p:ph idx="1"/>
          </p:nvPr>
        </p:nvPicPr>
        <p:blipFill>
          <a:blip r:embed="rId2"/>
          <a:srcRect l="-4204" r="-4204"/>
          <a:stretch>
            <a:fillRect/>
          </a:stretch>
        </p:blipFill>
        <p:spPr>
          <a:xfrm>
            <a:off x="165099" y="1282700"/>
            <a:ext cx="8806913" cy="4843463"/>
          </a:xfrm>
        </p:spPr>
      </p:pic>
      <p:sp>
        <p:nvSpPr>
          <p:cNvPr id="5" name="Title 4"/>
          <p:cNvSpPr>
            <a:spLocks noGrp="1"/>
          </p:cNvSpPr>
          <p:nvPr>
            <p:ph type="title"/>
          </p:nvPr>
        </p:nvSpPr>
        <p:spPr/>
        <p:txBody>
          <a:bodyPr>
            <a:normAutofit/>
          </a:bodyPr>
          <a:lstStyle/>
          <a:p>
            <a:r>
              <a:rPr lang="en-US" sz="3200" dirty="0" smtClean="0"/>
              <a:t>Snapshot of SL client connections: Q1-2014</a:t>
            </a:r>
            <a:endParaRPr lang="en-US" sz="3200" dirty="0"/>
          </a:p>
        </p:txBody>
      </p:sp>
      <p:sp>
        <p:nvSpPr>
          <p:cNvPr id="8" name="TextBox 7"/>
          <p:cNvSpPr txBox="1"/>
          <p:nvPr/>
        </p:nvSpPr>
        <p:spPr>
          <a:xfrm>
            <a:off x="2552996" y="2565400"/>
            <a:ext cx="5676604"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An average of 600-700 connections active at all times</a:t>
            </a:r>
            <a:endParaRPr lang="en-US" dirty="0"/>
          </a:p>
        </p:txBody>
      </p:sp>
      <p:sp>
        <p:nvSpPr>
          <p:cNvPr id="7" name="Rectangle 6"/>
          <p:cNvSpPr/>
          <p:nvPr/>
        </p:nvSpPr>
        <p:spPr>
          <a:xfrm>
            <a:off x="2997199" y="1652032"/>
            <a:ext cx="4572000"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r>
              <a:rPr lang="en-US" dirty="0" smtClean="0"/>
              <a:t>Over 65 gigabytes per day stream out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74900"/>
            <a:ext cx="8229600" cy="1143000"/>
          </a:xfrm>
        </p:spPr>
        <p:txBody>
          <a:bodyPr>
            <a:normAutofit fontScale="90000"/>
          </a:bodyPr>
          <a:lstStyle/>
          <a:p>
            <a:pPr algn="ctr"/>
            <a:r>
              <a:rPr lang="en-US" dirty="0" smtClean="0"/>
              <a:t>The IRIS Turnkey SeedLink Server:</a:t>
            </a:r>
            <a:br>
              <a:rPr lang="en-US" dirty="0" smtClean="0"/>
            </a:br>
            <a:r>
              <a:rPr lang="en-US" dirty="0" smtClean="0"/>
              <a:t/>
            </a:r>
            <a:br>
              <a:rPr lang="en-US" dirty="0" smtClean="0"/>
            </a:br>
            <a:r>
              <a:rPr lang="en-US" dirty="0" smtClean="0"/>
              <a:t>Called “Ringserver”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540041" cy="734888"/>
          </a:xfrm>
        </p:spPr>
        <p:txBody>
          <a:bodyPr>
            <a:normAutofit fontScale="90000"/>
          </a:bodyPr>
          <a:lstStyle/>
          <a:p>
            <a:r>
              <a:rPr lang="en-US" dirty="0" smtClean="0"/>
              <a:t>Ringserver: a stand alone SeedLink server</a:t>
            </a:r>
            <a:endParaRPr lang="en-US" dirty="0"/>
          </a:p>
        </p:txBody>
      </p:sp>
      <p:sp>
        <p:nvSpPr>
          <p:cNvPr id="3" name="Content Placeholder 2"/>
          <p:cNvSpPr>
            <a:spLocks noGrp="1"/>
          </p:cNvSpPr>
          <p:nvPr>
            <p:ph sz="quarter" idx="1"/>
          </p:nvPr>
        </p:nvSpPr>
        <p:spPr/>
        <p:txBody>
          <a:bodyPr>
            <a:normAutofit fontScale="92500"/>
          </a:bodyPr>
          <a:lstStyle/>
          <a:p>
            <a:pPr>
              <a:buNone/>
            </a:pPr>
            <a:r>
              <a:rPr lang="en-US" dirty="0" smtClean="0"/>
              <a:t>The IRIS DMC’s SeedLink implementation is being released to promote data exchange.  Any data center creating 512-byte Mini-SEED records can have a SeedLink server.</a:t>
            </a:r>
          </a:p>
          <a:p>
            <a:pPr>
              <a:buNone/>
            </a:pPr>
            <a:endParaRPr lang="en-US" u="sng" dirty="0" smtClean="0"/>
          </a:p>
          <a:p>
            <a:pPr>
              <a:buNone/>
            </a:pPr>
            <a:r>
              <a:rPr lang="en-US" u="sng" dirty="0" smtClean="0"/>
              <a:t>Source code</a:t>
            </a:r>
            <a:r>
              <a:rPr lang="en-US" dirty="0" smtClean="0"/>
              <a:t>:</a:t>
            </a:r>
          </a:p>
          <a:p>
            <a:pPr>
              <a:buNone/>
            </a:pPr>
            <a:r>
              <a:rPr lang="en-US" dirty="0" smtClean="0"/>
              <a:t>	https://</a:t>
            </a:r>
            <a:r>
              <a:rPr lang="en-US" dirty="0" err="1" smtClean="0"/>
              <a:t>seiscode.iris.washington.edu/projects/ringserver</a:t>
            </a:r>
            <a:r>
              <a:rPr lang="en-US" dirty="0" smtClean="0"/>
              <a:t> </a:t>
            </a:r>
          </a:p>
          <a:p>
            <a:pPr>
              <a:buNone/>
            </a:pPr>
            <a:endParaRPr lang="en-US" dirty="0" smtClean="0"/>
          </a:p>
          <a:p>
            <a:pPr>
              <a:buNone/>
            </a:pPr>
            <a:r>
              <a:rPr lang="en-US" u="sng" dirty="0" smtClean="0"/>
              <a:t>SeedLink server configuration instructions</a:t>
            </a:r>
            <a:r>
              <a:rPr lang="en-US" dirty="0" smtClean="0"/>
              <a:t>:</a:t>
            </a:r>
          </a:p>
          <a:p>
            <a:pPr>
              <a:buNone/>
            </a:pPr>
            <a:r>
              <a:rPr lang="en-US" dirty="0" err="1" smtClean="0"/>
              <a:t>https://seiscode.iris.washington.edu/projects/ringserver/wiki/How_to_configure_ringserver_as_a_SeedLink_streaming_server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of </a:t>
            </a:r>
            <a:r>
              <a:rPr lang="en-US" dirty="0" err="1" smtClean="0"/>
              <a:t>ringserver</a:t>
            </a:r>
            <a:r>
              <a:rPr lang="en-US" dirty="0" smtClean="0"/>
              <a:t> implementation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Stateful and self-correcting operation</a:t>
            </a:r>
          </a:p>
          <a:p>
            <a:r>
              <a:rPr lang="en-US" dirty="0" smtClean="0"/>
              <a:t>Extremely scalable threaded architecture</a:t>
            </a:r>
          </a:p>
          <a:p>
            <a:r>
              <a:rPr lang="en-US" dirty="0" smtClean="0"/>
              <a:t>Ring buffer is First In First Out (FIFO)</a:t>
            </a:r>
          </a:p>
          <a:p>
            <a:r>
              <a:rPr lang="en-US" dirty="0" smtClean="0"/>
              <a:t>Buffer size &amp; number of clients limited only by hardware</a:t>
            </a:r>
          </a:p>
          <a:p>
            <a:r>
              <a:rPr lang="en-US" dirty="0" smtClean="0"/>
              <a:t>Dynamic configuration file options</a:t>
            </a:r>
          </a:p>
          <a:p>
            <a:r>
              <a:rPr lang="en-US" dirty="0" smtClean="0"/>
              <a:t>Control access by IP address, limit access at stream level</a:t>
            </a:r>
          </a:p>
          <a:p>
            <a:r>
              <a:rPr lang="en-US" dirty="0" smtClean="0"/>
              <a:t>SeedLink 3.1 plus Network and Station wildcarding</a:t>
            </a:r>
          </a:p>
          <a:p>
            <a:r>
              <a:rPr lang="en-US" dirty="0" smtClean="0"/>
              <a:t>Comprehensive transfer logging</a:t>
            </a:r>
          </a:p>
          <a:p>
            <a:r>
              <a:rPr lang="en-US" dirty="0" smtClean="0"/>
              <a:t>Runs on Linux, Mac OSX and Solaris (32 and 64-bit )</a:t>
            </a:r>
          </a:p>
          <a:p>
            <a:r>
              <a:rPr lang="en-US" dirty="0" smtClean="0"/>
              <a:t>Integrated MiniSEED file system scanner</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Ringserver related software</a:t>
            </a:r>
            <a:endParaRPr lang="en-US" dirty="0"/>
          </a:p>
        </p:txBody>
      </p:sp>
      <p:sp>
        <p:nvSpPr>
          <p:cNvPr id="3" name="Content Placeholder 2"/>
          <p:cNvSpPr>
            <a:spLocks noGrp="1"/>
          </p:cNvSpPr>
          <p:nvPr>
            <p:ph sz="quarter" idx="1"/>
          </p:nvPr>
        </p:nvSpPr>
        <p:spPr/>
        <p:txBody>
          <a:bodyPr>
            <a:normAutofit/>
          </a:bodyPr>
          <a:lstStyle/>
          <a:p>
            <a:r>
              <a:rPr lang="en-US" dirty="0" smtClean="0"/>
              <a:t>dalitool – General purpose </a:t>
            </a:r>
            <a:r>
              <a:rPr lang="en-US" dirty="0" err="1" smtClean="0"/>
              <a:t>ringserver</a:t>
            </a:r>
            <a:r>
              <a:rPr lang="en-US" dirty="0" smtClean="0"/>
              <a:t> query</a:t>
            </a:r>
          </a:p>
          <a:p>
            <a:pPr lvl="1"/>
            <a:r>
              <a:rPr lang="en-US" dirty="0" smtClean="0"/>
              <a:t>Report server ID, version, general status, transfer rate</a:t>
            </a:r>
          </a:p>
          <a:p>
            <a:pPr lvl="1"/>
            <a:r>
              <a:rPr lang="en-US" dirty="0" smtClean="0"/>
              <a:t>List connected clients and associated stats</a:t>
            </a:r>
          </a:p>
          <a:p>
            <a:pPr lvl="1"/>
            <a:r>
              <a:rPr lang="en-US" dirty="0" smtClean="0"/>
              <a:t>Data stream inspection</a:t>
            </a:r>
          </a:p>
          <a:p>
            <a:pPr lvl="1"/>
            <a:endParaRPr lang="en-US" sz="1800" dirty="0" smtClean="0"/>
          </a:p>
          <a:p>
            <a:r>
              <a:rPr lang="en-US" dirty="0" smtClean="0"/>
              <a:t>dali2liss – Create LISS servers from </a:t>
            </a:r>
            <a:r>
              <a:rPr lang="en-US" dirty="0" err="1" smtClean="0"/>
              <a:t>ringserver</a:t>
            </a:r>
            <a:r>
              <a:rPr lang="en-US" dirty="0" smtClean="0"/>
              <a:t> streams</a:t>
            </a:r>
          </a:p>
          <a:p>
            <a:pPr lvl="1"/>
            <a:endParaRPr lang="en-US" sz="1800" dirty="0" smtClean="0"/>
          </a:p>
          <a:p>
            <a:r>
              <a:rPr lang="en-US" dirty="0" smtClean="0"/>
              <a:t>slink2dali – Send SeedLink streams to </a:t>
            </a:r>
            <a:r>
              <a:rPr lang="en-US" dirty="0" err="1" smtClean="0"/>
              <a:t>ringserver</a:t>
            </a:r>
            <a:r>
              <a:rPr lang="en-US" dirty="0" smtClean="0"/>
              <a:t> (beta)</a:t>
            </a:r>
          </a:p>
          <a:p>
            <a:endParaRPr lang="en-US" sz="1800" dirty="0" smtClean="0"/>
          </a:p>
          <a:p>
            <a:r>
              <a:rPr lang="en-US" dirty="0" smtClean="0"/>
              <a:t>mseedscan2dali – Alternate Mini-SEED scanner</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Ringserver conclusions</a:t>
            </a:r>
            <a:endParaRPr lang="en-US" dirty="0"/>
          </a:p>
        </p:txBody>
      </p:sp>
      <p:sp>
        <p:nvSpPr>
          <p:cNvPr id="3" name="Content Placeholder 2"/>
          <p:cNvSpPr>
            <a:spLocks noGrp="1"/>
          </p:cNvSpPr>
          <p:nvPr>
            <p:ph sz="quarter" idx="1"/>
          </p:nvPr>
        </p:nvSpPr>
        <p:spPr/>
        <p:txBody>
          <a:bodyPr/>
          <a:lstStyle/>
          <a:p>
            <a:pPr>
              <a:spcAft>
                <a:spcPts val="1200"/>
              </a:spcAft>
            </a:pPr>
            <a:r>
              <a:rPr lang="en-US" dirty="0" smtClean="0"/>
              <a:t>Scales to huge numbers of stations and channels</a:t>
            </a:r>
          </a:p>
          <a:p>
            <a:pPr>
              <a:spcAft>
                <a:spcPts val="1200"/>
              </a:spcAft>
            </a:pPr>
            <a:r>
              <a:rPr lang="en-US" dirty="0" smtClean="0"/>
              <a:t>Has run uninterrupted at the IRIS DMC for many months</a:t>
            </a:r>
          </a:p>
          <a:p>
            <a:pPr>
              <a:spcAft>
                <a:spcPts val="1200"/>
              </a:spcAft>
            </a:pPr>
            <a:r>
              <a:rPr lang="en-US" dirty="0" smtClean="0"/>
              <a:t>Dynamically reconfigurable to limit downtime</a:t>
            </a:r>
          </a:p>
          <a:p>
            <a:pPr>
              <a:spcAft>
                <a:spcPts val="1200"/>
              </a:spcAft>
            </a:pPr>
            <a:r>
              <a:rPr lang="en-US" dirty="0" smtClean="0"/>
              <a:t>Tracks and logs comprehensive user statistics</a:t>
            </a:r>
          </a:p>
          <a:p>
            <a:pPr>
              <a:spcAft>
                <a:spcPts val="1200"/>
              </a:spcAft>
            </a:pPr>
            <a:r>
              <a:rPr lang="en-US" dirty="0" err="1" smtClean="0"/>
              <a:t>ringserver</a:t>
            </a:r>
            <a:r>
              <a:rPr lang="en-US" dirty="0" smtClean="0"/>
              <a:t> created after attempts at using other systems</a:t>
            </a:r>
          </a:p>
          <a:p>
            <a:pPr>
              <a:spcAft>
                <a:spcPts val="1200"/>
              </a:spcAft>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162"/>
            <a:ext cx="8195268" cy="1107618"/>
          </a:xfrm>
        </p:spPr>
        <p:txBody>
          <a:bodyPr>
            <a:normAutofit fontScale="90000"/>
          </a:bodyPr>
          <a:lstStyle/>
          <a:p>
            <a:r>
              <a:rPr lang="en-US" dirty="0" smtClean="0"/>
              <a:t/>
            </a:r>
            <a:br>
              <a:rPr lang="en-US" dirty="0" smtClean="0"/>
            </a:br>
            <a:r>
              <a:rPr lang="en-US" dirty="0" smtClean="0"/>
              <a:t>The DMC’s Import of Streaming Real Time Data:  Processes</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512822"/>
            <a:ext cx="8229600" cy="5018545"/>
          </a:xfrm>
        </p:spPr>
        <p:txBody>
          <a:bodyPr>
            <a:normAutofit fontScale="92500" lnSpcReduction="10000"/>
          </a:bodyPr>
          <a:lstStyle/>
          <a:p>
            <a:r>
              <a:rPr lang="en-US" dirty="0"/>
              <a:t>8</a:t>
            </a:r>
            <a:r>
              <a:rPr lang="en-US" dirty="0" smtClean="0"/>
              <a:t>0 slarchive processes retrieve data from SeedLink Servers</a:t>
            </a:r>
          </a:p>
          <a:p>
            <a:endParaRPr lang="en-US" dirty="0" smtClean="0"/>
          </a:p>
          <a:p>
            <a:r>
              <a:rPr lang="en-US" dirty="0" smtClean="0"/>
              <a:t>20 orb2orb processes retrieve data from Antelope systems</a:t>
            </a:r>
          </a:p>
          <a:p>
            <a:endParaRPr lang="en-US" dirty="0" smtClean="0"/>
          </a:p>
          <a:p>
            <a:r>
              <a:rPr lang="en-US" dirty="0" smtClean="0"/>
              <a:t>30 ew2mseed processes retrieve data from Earthworm </a:t>
            </a:r>
            <a:r>
              <a:rPr lang="en-US" dirty="0" err="1" smtClean="0"/>
              <a:t>WaveServers</a:t>
            </a:r>
            <a:endParaRPr lang="en-US" dirty="0" smtClean="0"/>
          </a:p>
          <a:p>
            <a:endParaRPr lang="en-US" dirty="0" smtClean="0"/>
          </a:p>
          <a:p>
            <a:r>
              <a:rPr lang="en-US" dirty="0" smtClean="0"/>
              <a:t>5 </a:t>
            </a:r>
            <a:r>
              <a:rPr lang="en-US" dirty="0" err="1" smtClean="0"/>
              <a:t>RRPServer</a:t>
            </a:r>
            <a:r>
              <a:rPr lang="en-US" dirty="0" smtClean="0"/>
              <a:t> processes receive data from Edge RRP feeds</a:t>
            </a:r>
          </a:p>
          <a:p>
            <a:endParaRPr lang="en-US" dirty="0" smtClean="0"/>
          </a:p>
          <a:p>
            <a:r>
              <a:rPr lang="en-US" dirty="0" smtClean="0"/>
              <a:t>An Earthworm system imports data from other earthworm, </a:t>
            </a:r>
            <a:r>
              <a:rPr lang="en-US" dirty="0" err="1" smtClean="0"/>
              <a:t>reftek</a:t>
            </a:r>
            <a:r>
              <a:rPr lang="en-US" dirty="0" smtClean="0"/>
              <a:t>, and </a:t>
            </a:r>
            <a:r>
              <a:rPr lang="en-US" dirty="0" err="1" smtClean="0"/>
              <a:t>guralp</a:t>
            </a:r>
            <a:r>
              <a:rPr lang="en-US" dirty="0" smtClean="0"/>
              <a:t> systems</a:t>
            </a:r>
          </a:p>
          <a:p>
            <a:endParaRPr lang="en-US" dirty="0" smtClean="0"/>
          </a:p>
          <a:p>
            <a:r>
              <a:rPr lang="en-US" dirty="0" smtClean="0"/>
              <a:t>A </a:t>
            </a:r>
            <a:r>
              <a:rPr lang="en-US" dirty="0" err="1" smtClean="0"/>
              <a:t>Nanometrics</a:t>
            </a:r>
            <a:r>
              <a:rPr lang="en-US" dirty="0" smtClean="0"/>
              <a:t> </a:t>
            </a:r>
            <a:r>
              <a:rPr lang="en-US" dirty="0" err="1" smtClean="0"/>
              <a:t>ApolloServer</a:t>
            </a:r>
            <a:r>
              <a:rPr lang="en-US" dirty="0" smtClean="0"/>
              <a:t> imports data from </a:t>
            </a:r>
            <a:r>
              <a:rPr lang="en-US" dirty="0" err="1"/>
              <a:t>N</a:t>
            </a:r>
            <a:r>
              <a:rPr lang="en-US" dirty="0" err="1" smtClean="0"/>
              <a:t>anometrics</a:t>
            </a:r>
            <a:r>
              <a:rPr lang="en-US" dirty="0" smtClean="0"/>
              <a:t> systems </a:t>
            </a:r>
          </a:p>
          <a:p>
            <a:endParaRPr lang="en-US" dirty="0"/>
          </a:p>
        </p:txBody>
      </p:sp>
    </p:spTree>
    <p:extLst>
      <p:ext uri="{BB962C8B-B14F-4D97-AF65-F5344CB8AC3E}">
        <p14:creationId xmlns:p14="http://schemas.microsoft.com/office/powerpoint/2010/main" val="176751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599"/>
            <a:ext cx="9144000" cy="1143000"/>
          </a:xfrm>
        </p:spPr>
        <p:txBody>
          <a:bodyPr>
            <a:normAutofit fontScale="90000"/>
          </a:bodyPr>
          <a:lstStyle/>
          <a:p>
            <a:r>
              <a:rPr lang="en-US" dirty="0" smtClean="0"/>
              <a:t>Submitting Non-Real Time Data to IRIS</a:t>
            </a:r>
            <a:endParaRPr lang="en-US" dirty="0"/>
          </a:p>
        </p:txBody>
      </p:sp>
      <p:sp>
        <p:nvSpPr>
          <p:cNvPr id="3" name="Content Placeholder 2"/>
          <p:cNvSpPr>
            <a:spLocks noGrp="1"/>
          </p:cNvSpPr>
          <p:nvPr>
            <p:ph sz="quarter" idx="1"/>
          </p:nvPr>
        </p:nvSpPr>
        <p:spPr/>
        <p:txBody>
          <a:bodyPr>
            <a:normAutofit lnSpcReduction="10000"/>
          </a:bodyPr>
          <a:lstStyle/>
          <a:p>
            <a:pPr lvl="0" defTabSz="914400" eaLnBrk="0" fontAlgn="base" hangingPunct="0">
              <a:lnSpc>
                <a:spcPct val="90000"/>
              </a:lnSpc>
              <a:spcAft>
                <a:spcPts val="1200"/>
              </a:spcAft>
              <a:defRPr/>
            </a:pPr>
            <a:r>
              <a:rPr lang="en-US" b="1" kern="0" dirty="0" smtClean="0">
                <a:solidFill>
                  <a:srgbClr val="FF0000"/>
                </a:solidFill>
              </a:rPr>
              <a:t>miniseed2dmc</a:t>
            </a:r>
            <a:r>
              <a:rPr lang="en-US" kern="0" dirty="0" smtClean="0">
                <a:solidFill>
                  <a:schemeClr val="tx1"/>
                </a:solidFill>
              </a:rPr>
              <a:t>: A dedicated program for submitting batches of Mini-SEED data directly to the IRIS DMC.</a:t>
            </a:r>
            <a:endParaRPr lang="en-US" kern="0" dirty="0" smtClean="0"/>
          </a:p>
          <a:p>
            <a:pPr lvl="0" defTabSz="914400" eaLnBrk="0" fontAlgn="base" hangingPunct="0">
              <a:lnSpc>
                <a:spcPct val="90000"/>
              </a:lnSpc>
              <a:spcAft>
                <a:spcPts val="600"/>
              </a:spcAft>
              <a:defRPr/>
            </a:pPr>
            <a:r>
              <a:rPr lang="en-US" kern="0" dirty="0" smtClean="0"/>
              <a:t>Robustly transmits data to the DMC, tolerant of network disconnects and transmission restarts</a:t>
            </a:r>
          </a:p>
          <a:p>
            <a:pPr lvl="0" defTabSz="914400" eaLnBrk="0" fontAlgn="base" hangingPunct="0">
              <a:lnSpc>
                <a:spcPct val="90000"/>
              </a:lnSpc>
              <a:spcAft>
                <a:spcPts val="600"/>
              </a:spcAft>
              <a:defRPr/>
            </a:pPr>
            <a:r>
              <a:rPr lang="en-US" kern="0" dirty="0" smtClean="0"/>
              <a:t>Designed to transmit very large data sets</a:t>
            </a:r>
          </a:p>
          <a:p>
            <a:pPr lvl="0" defTabSz="914400" eaLnBrk="0" fontAlgn="base" hangingPunct="0">
              <a:lnSpc>
                <a:spcPct val="90000"/>
              </a:lnSpc>
              <a:spcAft>
                <a:spcPts val="600"/>
              </a:spcAft>
              <a:defRPr/>
            </a:pPr>
            <a:r>
              <a:rPr lang="en-US" kern="0" dirty="0" smtClean="0"/>
              <a:t>Reports transmission summary</a:t>
            </a:r>
          </a:p>
          <a:p>
            <a:pPr lvl="0" defTabSz="914400" eaLnBrk="0" fontAlgn="base" hangingPunct="0">
              <a:lnSpc>
                <a:spcPct val="90000"/>
              </a:lnSpc>
              <a:spcAft>
                <a:spcPts val="600"/>
              </a:spcAft>
              <a:defRPr/>
            </a:pPr>
            <a:r>
              <a:rPr lang="en-US" kern="0" dirty="0" smtClean="0"/>
              <a:t>Dataless SEED metadata must be supplied separately</a:t>
            </a:r>
          </a:p>
          <a:p>
            <a:pPr lvl="0" defTabSz="914400" eaLnBrk="0" fontAlgn="base" hangingPunct="0">
              <a:lnSpc>
                <a:spcPct val="90000"/>
              </a:lnSpc>
              <a:spcAft>
                <a:spcPts val="2400"/>
              </a:spcAft>
              <a:defRPr/>
            </a:pPr>
            <a:r>
              <a:rPr lang="en-US" kern="0" dirty="0" smtClean="0">
                <a:solidFill>
                  <a:schemeClr val="tx1"/>
                </a:solidFill>
              </a:rPr>
              <a:t>Distributed as source code, a C compiler is required</a:t>
            </a:r>
            <a:endParaRPr lang="en-US" kern="0" dirty="0" smtClean="0"/>
          </a:p>
          <a:p>
            <a:pPr lvl="0" defTabSz="914400" eaLnBrk="0" fontAlgn="base" hangingPunct="0">
              <a:lnSpc>
                <a:spcPct val="90000"/>
              </a:lnSpc>
              <a:spcAft>
                <a:spcPts val="600"/>
              </a:spcAft>
              <a:defRPr/>
            </a:pPr>
            <a:r>
              <a:rPr lang="en-US" kern="0" dirty="0" smtClean="0">
                <a:solidFill>
                  <a:schemeClr val="tx1"/>
                </a:solidFill>
              </a:rPr>
              <a:t>Coordination with the IRIS DMC is required before submitting data.</a:t>
            </a:r>
          </a:p>
          <a:p>
            <a:pPr>
              <a:spcAft>
                <a:spcPts val="1200"/>
              </a:spcAft>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3900" y="2514600"/>
            <a:ext cx="8229600" cy="1143000"/>
          </a:xfrm>
        </p:spPr>
        <p:txBody>
          <a:bodyPr>
            <a:normAutofit fontScale="90000"/>
          </a:bodyPr>
          <a:lstStyle/>
          <a:p>
            <a:r>
              <a:rPr lang="en-US" dirty="0" smtClean="0"/>
              <a:t>Sources of Data: Specific Solutions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IRIS DMC Earthworm: Data to Archive</a:t>
            </a:r>
            <a:endParaRPr lang="en-US" dirty="0"/>
          </a:p>
        </p:txBody>
      </p:sp>
      <p:sp>
        <p:nvSpPr>
          <p:cNvPr id="3" name="Content Placeholder 2"/>
          <p:cNvSpPr>
            <a:spLocks noGrp="1"/>
          </p:cNvSpPr>
          <p:nvPr>
            <p:ph idx="1"/>
          </p:nvPr>
        </p:nvSpPr>
        <p:spPr/>
        <p:txBody>
          <a:bodyPr>
            <a:normAutofit/>
          </a:bodyPr>
          <a:lstStyle/>
          <a:p>
            <a:r>
              <a:rPr lang="en-US" dirty="0" smtClean="0"/>
              <a:t>As part of our Earthworm system, the </a:t>
            </a:r>
            <a:r>
              <a:rPr lang="en-US" dirty="0"/>
              <a:t>IRIS DMC </a:t>
            </a:r>
            <a:r>
              <a:rPr lang="en-US" dirty="0" smtClean="0"/>
              <a:t>runs an</a:t>
            </a:r>
          </a:p>
          <a:p>
            <a:pPr>
              <a:buNone/>
            </a:pPr>
            <a:r>
              <a:rPr lang="en-US" dirty="0" smtClean="0"/>
              <a:t>        		ew2ringserver=&gt;</a:t>
            </a:r>
            <a:r>
              <a:rPr lang="en-US" dirty="0" err="1" smtClean="0"/>
              <a:t>ringserver</a:t>
            </a:r>
            <a:r>
              <a:rPr lang="en-US" dirty="0" smtClean="0"/>
              <a:t>=&gt;SeedLink server </a:t>
            </a:r>
          </a:p>
          <a:p>
            <a:pPr>
              <a:buNone/>
            </a:pPr>
            <a:r>
              <a:rPr lang="en-US" dirty="0" smtClean="0"/>
              <a:t>   and an slarchive process internally to write </a:t>
            </a:r>
            <a:r>
              <a:rPr lang="en-US" dirty="0"/>
              <a:t>data </a:t>
            </a:r>
            <a:r>
              <a:rPr lang="en-US" dirty="0" smtClean="0"/>
              <a:t>imported by our earthworm into our standard archival of miniSEED.</a:t>
            </a:r>
          </a:p>
          <a:p>
            <a:endParaRPr lang="en-US" dirty="0"/>
          </a:p>
          <a:p>
            <a:r>
              <a:rPr lang="en-US" dirty="0" smtClean="0"/>
              <a:t>We suggest that, where possible, network operators running earthworm also run these processes to best serve data to the DMC.</a:t>
            </a:r>
            <a:endParaRPr lang="en-US" dirty="0"/>
          </a:p>
        </p:txBody>
      </p:sp>
    </p:spTree>
    <p:extLst>
      <p:ext uri="{BB962C8B-B14F-4D97-AF65-F5344CB8AC3E}">
        <p14:creationId xmlns:p14="http://schemas.microsoft.com/office/powerpoint/2010/main" val="4231891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Network Operators Can Run An </a:t>
            </a:r>
            <a:r>
              <a:rPr lang="en-US" dirty="0"/>
              <a:t>Integrated Earthworm to SeedLink Server using </a:t>
            </a:r>
            <a:r>
              <a:rPr lang="en-US" dirty="0" smtClean="0"/>
              <a:t>‘Ringserver’</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Serves buffered Earthworm data to the DMC and and any other data clients via the widely used standard SeedLink protocol (</a:t>
            </a:r>
            <a:r>
              <a:rPr lang="en-US" dirty="0" err="1" smtClean="0"/>
              <a:t>tcp</a:t>
            </a:r>
            <a:r>
              <a:rPr lang="en-US" dirty="0" smtClean="0"/>
              <a:t>, miniSEED)</a:t>
            </a:r>
          </a:p>
          <a:p>
            <a:endParaRPr lang="en-US" dirty="0" smtClean="0"/>
          </a:p>
          <a:p>
            <a:r>
              <a:rPr lang="en-US" dirty="0" smtClean="0"/>
              <a:t>Can be controlled with earthworm </a:t>
            </a:r>
            <a:r>
              <a:rPr lang="en-US" dirty="0" err="1" smtClean="0"/>
              <a:t>startstop</a:t>
            </a:r>
            <a:r>
              <a:rPr lang="en-US" dirty="0" smtClean="0"/>
              <a:t> and write log files to earthworm log file area</a:t>
            </a:r>
          </a:p>
          <a:p>
            <a:endParaRPr lang="en-US" dirty="0" smtClean="0"/>
          </a:p>
          <a:p>
            <a:r>
              <a:rPr lang="en-US" dirty="0" smtClean="0"/>
              <a:t>Convenient way to get miniSEED data out of earthworm for local use too</a:t>
            </a:r>
          </a:p>
        </p:txBody>
      </p:sp>
    </p:spTree>
    <p:extLst>
      <p:ext uri="{BB962C8B-B14F-4D97-AF65-F5344CB8AC3E}">
        <p14:creationId xmlns:p14="http://schemas.microsoft.com/office/powerpoint/2010/main" val="32541333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works like this:</a:t>
            </a:r>
            <a:br>
              <a:rPr lang="en-US" dirty="0" smtClean="0"/>
            </a:br>
            <a:r>
              <a:rPr lang="en-US" dirty="0" smtClean="0"/>
              <a:t>ew2ringserver-&gt;</a:t>
            </a:r>
            <a:r>
              <a:rPr lang="en-US" dirty="0" err="1" smtClean="0"/>
              <a:t>ringserver</a:t>
            </a:r>
            <a:r>
              <a:rPr lang="en-US" dirty="0" smtClean="0"/>
              <a:t>-&gt;SL clients</a:t>
            </a:r>
            <a:endParaRPr lang="en-US" dirty="0"/>
          </a:p>
        </p:txBody>
      </p:sp>
      <p:sp>
        <p:nvSpPr>
          <p:cNvPr id="3" name="Content Placeholder 2"/>
          <p:cNvSpPr>
            <a:spLocks noGrp="1"/>
          </p:cNvSpPr>
          <p:nvPr>
            <p:ph idx="1"/>
          </p:nvPr>
        </p:nvSpPr>
        <p:spPr>
          <a:xfrm>
            <a:off x="585637" y="2065505"/>
            <a:ext cx="8229600" cy="4525963"/>
          </a:xfrm>
        </p:spPr>
        <p:txBody>
          <a:bodyPr>
            <a:normAutofit fontScale="25000" lnSpcReduction="20000"/>
          </a:bodyPr>
          <a:lstStyle/>
          <a:p>
            <a:r>
              <a:rPr lang="en-US" sz="8000" dirty="0" smtClean="0"/>
              <a:t>ew2ringserver is available in earthworm v7.7 and is a standard earthworm module.  Ew2ringserver exports data  to a </a:t>
            </a:r>
            <a:r>
              <a:rPr lang="en-US" sz="8000" dirty="0" err="1" smtClean="0"/>
              <a:t>ringserver</a:t>
            </a:r>
            <a:r>
              <a:rPr lang="en-US" sz="8000" dirty="0" smtClean="0"/>
              <a:t>.</a:t>
            </a:r>
          </a:p>
          <a:p>
            <a:endParaRPr lang="en-US" sz="8000" dirty="0" smtClean="0"/>
          </a:p>
          <a:p>
            <a:r>
              <a:rPr lang="en-US" sz="8000" dirty="0" err="1"/>
              <a:t>r</a:t>
            </a:r>
            <a:r>
              <a:rPr lang="en-US" sz="8000" dirty="0" err="1" smtClean="0"/>
              <a:t>ingserver</a:t>
            </a:r>
            <a:r>
              <a:rPr lang="en-US" sz="8000" dirty="0" smtClean="0"/>
              <a:t> is a stand alone C program that runs on </a:t>
            </a:r>
            <a:r>
              <a:rPr lang="en-US" sz="8000" b="1" i="1" dirty="0" err="1"/>
              <a:t>u</a:t>
            </a:r>
            <a:r>
              <a:rPr lang="en-US" sz="8000" b="1" i="1" dirty="0" err="1" smtClean="0"/>
              <a:t>nix/linux</a:t>
            </a:r>
            <a:r>
              <a:rPr lang="en-US" sz="8000" dirty="0" smtClean="0"/>
              <a:t>* and serves data via the </a:t>
            </a:r>
            <a:r>
              <a:rPr lang="en-US" sz="8000" dirty="0" err="1" smtClean="0"/>
              <a:t>seedlink</a:t>
            </a:r>
            <a:r>
              <a:rPr lang="en-US" sz="8000" dirty="0" smtClean="0"/>
              <a:t> protocol.  Standard SL (SeedLink) clients can access </a:t>
            </a:r>
            <a:r>
              <a:rPr lang="en-US" sz="8000" dirty="0" err="1" smtClean="0"/>
              <a:t>ringserver</a:t>
            </a:r>
            <a:r>
              <a:rPr lang="en-US" sz="8000" dirty="0" smtClean="0"/>
              <a:t> data.  </a:t>
            </a:r>
          </a:p>
          <a:p>
            <a:endParaRPr lang="en-US" sz="8000" dirty="0" smtClean="0"/>
          </a:p>
          <a:p>
            <a:r>
              <a:rPr lang="en-US" sz="8000" dirty="0" err="1" smtClean="0"/>
              <a:t>ringserver</a:t>
            </a:r>
            <a:r>
              <a:rPr lang="en-US" sz="8000" dirty="0" smtClean="0"/>
              <a:t> has features that allow it to easily integrate with earthworm</a:t>
            </a:r>
          </a:p>
          <a:p>
            <a:pPr marL="0" indent="0">
              <a:buNone/>
            </a:pPr>
            <a:endParaRPr lang="en-US" sz="8000" dirty="0" smtClean="0"/>
          </a:p>
          <a:p>
            <a:r>
              <a:rPr lang="en-US" sz="8000" dirty="0" smtClean="0"/>
              <a:t>Detailed instructions to run ew2ringserver-&gt;</a:t>
            </a:r>
            <a:r>
              <a:rPr lang="en-US" sz="8000" dirty="0" err="1" smtClean="0"/>
              <a:t>ringserver</a:t>
            </a:r>
            <a:r>
              <a:rPr lang="en-US" sz="8000" dirty="0" smtClean="0"/>
              <a:t> are available at:</a:t>
            </a:r>
          </a:p>
          <a:p>
            <a:endParaRPr lang="en-US" sz="5900" dirty="0" smtClean="0"/>
          </a:p>
          <a:p>
            <a:pPr marL="0" indent="0">
              <a:buNone/>
            </a:pPr>
            <a:r>
              <a:rPr lang="en-US" sz="5600" dirty="0" smtClean="0">
                <a:solidFill>
                  <a:schemeClr val="tx1"/>
                </a:solidFill>
              </a:rPr>
              <a:t>https</a:t>
            </a:r>
            <a:r>
              <a:rPr lang="en-US" sz="5600" dirty="0">
                <a:solidFill>
                  <a:schemeClr val="tx1"/>
                </a:solidFill>
              </a:rPr>
              <a:t>://seiscode.iris.washington.edu/projects/ew2ringserver/</a:t>
            </a:r>
            <a:r>
              <a:rPr lang="en-US" sz="5600" dirty="0" smtClean="0">
                <a:solidFill>
                  <a:schemeClr val="tx1"/>
                </a:solidFill>
              </a:rPr>
              <a:t>wiki/A_SeedLink_server_for_Earthworm</a:t>
            </a:r>
          </a:p>
          <a:p>
            <a:pPr marL="0" indent="0">
              <a:buNone/>
            </a:pPr>
            <a:endParaRPr lang="en-US" sz="6000" dirty="0"/>
          </a:p>
          <a:p>
            <a:pPr marL="0" indent="0">
              <a:buNone/>
            </a:pPr>
            <a:r>
              <a:rPr lang="en-US" sz="4800" dirty="0" smtClean="0"/>
              <a:t>*If </a:t>
            </a:r>
            <a:r>
              <a:rPr lang="en-US" sz="4800" dirty="0"/>
              <a:t>you are running earthworm on Windows but have access to a </a:t>
            </a:r>
            <a:r>
              <a:rPr lang="en-US" sz="4800" dirty="0" err="1"/>
              <a:t>unix</a:t>
            </a:r>
            <a:r>
              <a:rPr lang="en-US" sz="4800" dirty="0"/>
              <a:t> system, you can still run ew2ringserver to export data to a </a:t>
            </a:r>
            <a:r>
              <a:rPr lang="en-US" sz="4800" dirty="0" err="1"/>
              <a:t>ringserver</a:t>
            </a:r>
            <a:r>
              <a:rPr lang="en-US" sz="4800" dirty="0"/>
              <a:t> running on the </a:t>
            </a:r>
            <a:r>
              <a:rPr lang="en-US" sz="4800" dirty="0" err="1"/>
              <a:t>unix</a:t>
            </a:r>
            <a:r>
              <a:rPr lang="en-US" sz="4800" dirty="0"/>
              <a:t> system.  However, the </a:t>
            </a:r>
            <a:r>
              <a:rPr lang="en-US" sz="4800" dirty="0" err="1"/>
              <a:t>ringserver</a:t>
            </a:r>
            <a:r>
              <a:rPr lang="en-US" sz="4800" dirty="0"/>
              <a:t> will be running outside earthworm </a:t>
            </a:r>
            <a:r>
              <a:rPr lang="en-US" sz="4800" dirty="0" err="1"/>
              <a:t>startstop</a:t>
            </a:r>
            <a:r>
              <a:rPr lang="en-US" sz="4800" dirty="0"/>
              <a:t> control so is less well integrated.</a:t>
            </a:r>
          </a:p>
          <a:p>
            <a:pPr marL="0" indent="0">
              <a:buNone/>
            </a:pPr>
            <a:endParaRPr lang="en-US" sz="2200" dirty="0" smtClean="0"/>
          </a:p>
          <a:p>
            <a:pPr marL="0" indent="0">
              <a:buNone/>
            </a:pPr>
            <a:endParaRPr lang="en-US" sz="2200" dirty="0"/>
          </a:p>
          <a:p>
            <a:pPr marL="0" indent="0">
              <a:buNone/>
            </a:pPr>
            <a:r>
              <a:rPr lang="en-US" sz="1400" dirty="0" smtClean="0"/>
              <a:t>I</a:t>
            </a:r>
          </a:p>
          <a:p>
            <a:pPr marL="0" indent="0">
              <a:buNone/>
            </a:pPr>
            <a:endParaRPr lang="en-US" sz="1400" dirty="0"/>
          </a:p>
          <a:p>
            <a:pPr marL="0" indent="0">
              <a:buNone/>
            </a:pPr>
            <a:endParaRPr lang="en-US" sz="1400" dirty="0" smtClean="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endParaRPr lang="en-US" sz="1800" dirty="0"/>
          </a:p>
          <a:p>
            <a:pPr marL="0" indent="0">
              <a:buNone/>
            </a:pPr>
            <a:endParaRPr lang="en-US" sz="1800" dirty="0" smtClean="0"/>
          </a:p>
          <a:p>
            <a:pPr marL="0" indent="0">
              <a:buNone/>
            </a:pPr>
            <a:endParaRPr lang="en-US" sz="2100" dirty="0"/>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dirty="0"/>
          </a:p>
        </p:txBody>
      </p:sp>
    </p:spTree>
    <p:extLst>
      <p:ext uri="{BB962C8B-B14F-4D97-AF65-F5344CB8AC3E}">
        <p14:creationId xmlns:p14="http://schemas.microsoft.com/office/powerpoint/2010/main" val="1151436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Run a Ringserver…</a:t>
            </a:r>
            <a:endParaRPr lang="en-US" dirty="0"/>
          </a:p>
        </p:txBody>
      </p:sp>
      <p:sp>
        <p:nvSpPr>
          <p:cNvPr id="3" name="Content Placeholder 2"/>
          <p:cNvSpPr>
            <a:spLocks noGrp="1"/>
          </p:cNvSpPr>
          <p:nvPr>
            <p:ph idx="1"/>
          </p:nvPr>
        </p:nvSpPr>
        <p:spPr>
          <a:xfrm>
            <a:off x="457200" y="1417638"/>
            <a:ext cx="8323713" cy="4613591"/>
          </a:xfrm>
        </p:spPr>
        <p:txBody>
          <a:bodyPr>
            <a:normAutofit fontScale="92500" lnSpcReduction="10000"/>
          </a:bodyPr>
          <a:lstStyle/>
          <a:p>
            <a:pPr marL="0" indent="0">
              <a:buNone/>
            </a:pPr>
            <a:endParaRPr lang="en-US" dirty="0" smtClean="0"/>
          </a:p>
          <a:p>
            <a:r>
              <a:rPr lang="en-US" dirty="0"/>
              <a:t>D</a:t>
            </a:r>
            <a:r>
              <a:rPr lang="en-US" dirty="0" smtClean="0"/>
              <a:t>ownload, compile, and place the resulting executable </a:t>
            </a:r>
            <a:r>
              <a:rPr lang="en-US" dirty="0" err="1" smtClean="0"/>
              <a:t>ringserver</a:t>
            </a:r>
            <a:r>
              <a:rPr lang="en-US" dirty="0" smtClean="0"/>
              <a:t> in the earthworm user’s PATH.   Get </a:t>
            </a:r>
            <a:r>
              <a:rPr lang="en-US" dirty="0" err="1" smtClean="0"/>
              <a:t>ringserver</a:t>
            </a:r>
            <a:r>
              <a:rPr lang="en-US" dirty="0" smtClean="0"/>
              <a:t> here:</a:t>
            </a:r>
          </a:p>
          <a:p>
            <a:endParaRPr lang="en-US" dirty="0"/>
          </a:p>
          <a:p>
            <a:pPr marL="0" indent="0">
              <a:buNone/>
            </a:pPr>
            <a:r>
              <a:rPr lang="en-US" sz="2600" b="1" dirty="0">
                <a:hlinkClick r:id="rId2"/>
              </a:rPr>
              <a:t>https://seiscode.iris.washington.edu/projects/</a:t>
            </a:r>
            <a:r>
              <a:rPr lang="en-US" sz="2600" b="1" dirty="0" smtClean="0">
                <a:hlinkClick r:id="rId2"/>
              </a:rPr>
              <a:t>ringserver</a:t>
            </a:r>
            <a:endParaRPr lang="en-US" sz="2600" b="1" dirty="0" smtClean="0"/>
          </a:p>
          <a:p>
            <a:endParaRPr lang="en-US" dirty="0" smtClean="0"/>
          </a:p>
          <a:p>
            <a:r>
              <a:rPr lang="en-US" dirty="0"/>
              <a:t>Prior to running </a:t>
            </a:r>
            <a:r>
              <a:rPr lang="en-US" dirty="0" err="1"/>
              <a:t>ringserver</a:t>
            </a:r>
            <a:r>
              <a:rPr lang="en-US" dirty="0"/>
              <a:t>, you will need to create a directory that will be used by </a:t>
            </a:r>
            <a:r>
              <a:rPr lang="en-US" dirty="0" err="1"/>
              <a:t>ringserver</a:t>
            </a:r>
            <a:r>
              <a:rPr lang="en-US" dirty="0"/>
              <a:t> as the buffer area for </a:t>
            </a:r>
            <a:r>
              <a:rPr lang="en-US" dirty="0" smtClean="0"/>
              <a:t>data</a:t>
            </a:r>
          </a:p>
          <a:p>
            <a:endParaRPr lang="en-US" dirty="0"/>
          </a:p>
          <a:p>
            <a:r>
              <a:rPr lang="en-US" dirty="0"/>
              <a:t>If needed open a hole in your firewall to allow data client to open the </a:t>
            </a:r>
            <a:r>
              <a:rPr lang="en-US" dirty="0" err="1"/>
              <a:t>seedlink</a:t>
            </a:r>
            <a:r>
              <a:rPr lang="en-US" dirty="0"/>
              <a:t> port (defined in the </a:t>
            </a:r>
            <a:r>
              <a:rPr lang="en-US" dirty="0" err="1"/>
              <a:t>ringserver.d</a:t>
            </a:r>
            <a:r>
              <a:rPr lang="en-US" dirty="0"/>
              <a:t> file, typically </a:t>
            </a:r>
            <a:r>
              <a:rPr lang="en-US" dirty="0" smtClean="0"/>
              <a:t>18000)</a:t>
            </a:r>
            <a:endParaRPr lang="en-US" dirty="0"/>
          </a:p>
          <a:p>
            <a:endParaRPr lang="en-US" dirty="0"/>
          </a:p>
        </p:txBody>
      </p:sp>
      <p:sp>
        <p:nvSpPr>
          <p:cNvPr id="6" name="TextBox 5"/>
          <p:cNvSpPr txBox="1"/>
          <p:nvPr/>
        </p:nvSpPr>
        <p:spPr>
          <a:xfrm>
            <a:off x="-199410" y="169466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484269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Ew2ringserver</a:t>
            </a:r>
            <a:endParaRPr lang="en-US" dirty="0"/>
          </a:p>
        </p:txBody>
      </p:sp>
      <p:sp>
        <p:nvSpPr>
          <p:cNvPr id="3" name="Content Placeholder 2"/>
          <p:cNvSpPr>
            <a:spLocks noGrp="1"/>
          </p:cNvSpPr>
          <p:nvPr>
            <p:ph idx="1"/>
          </p:nvPr>
        </p:nvSpPr>
        <p:spPr/>
        <p:txBody>
          <a:bodyPr>
            <a:normAutofit/>
          </a:bodyPr>
          <a:lstStyle/>
          <a:p>
            <a:r>
              <a:rPr lang="en-US" dirty="0" smtClean="0"/>
              <a:t>Add an ew2ringserver instance to your earthworm system in the standard earthworm module way.</a:t>
            </a:r>
          </a:p>
          <a:p>
            <a:endParaRPr lang="en-US" dirty="0" smtClean="0"/>
          </a:p>
          <a:p>
            <a:r>
              <a:rPr lang="en-US" dirty="0" smtClean="0"/>
              <a:t>In the ew2ringserver.d file, the </a:t>
            </a:r>
            <a:r>
              <a:rPr lang="en-US" dirty="0" err="1" smtClean="0"/>
              <a:t>ringserver’s</a:t>
            </a:r>
            <a:r>
              <a:rPr lang="en-US" dirty="0" smtClean="0"/>
              <a:t> IP address and data input port (typically port 16000) is specified by this parameter:</a:t>
            </a:r>
          </a:p>
          <a:p>
            <a:pPr marL="0" indent="0">
              <a:buNone/>
            </a:pPr>
            <a:endParaRPr lang="en-US" dirty="0" smtClean="0"/>
          </a:p>
          <a:p>
            <a:pPr marL="0" indent="0">
              <a:buNone/>
            </a:pPr>
            <a:r>
              <a:rPr lang="en-US" dirty="0"/>
              <a:t>	</a:t>
            </a:r>
            <a:r>
              <a:rPr lang="en-US" dirty="0" err="1" smtClean="0"/>
              <a:t>RSAddress</a:t>
            </a:r>
            <a:r>
              <a:rPr lang="en-US" dirty="0" smtClean="0"/>
              <a:t>      </a:t>
            </a:r>
            <a:r>
              <a:rPr lang="en-US" dirty="0"/>
              <a:t>localhost:</a:t>
            </a:r>
            <a:r>
              <a:rPr lang="en-US" dirty="0" smtClean="0"/>
              <a:t>16000</a:t>
            </a:r>
          </a:p>
          <a:p>
            <a:endParaRPr lang="en-US" dirty="0"/>
          </a:p>
          <a:p>
            <a:endParaRPr lang="en-US" dirty="0"/>
          </a:p>
        </p:txBody>
      </p:sp>
    </p:spTree>
    <p:extLst>
      <p:ext uri="{BB962C8B-B14F-4D97-AF65-F5344CB8AC3E}">
        <p14:creationId xmlns:p14="http://schemas.microsoft.com/office/powerpoint/2010/main" val="1740456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Integrate Ringserver with Earthworm </a:t>
            </a:r>
            <a:r>
              <a:rPr lang="en-US" dirty="0"/>
              <a:t>Y</a:t>
            </a:r>
            <a:r>
              <a:rPr lang="en-US" dirty="0" smtClean="0"/>
              <a:t>ou Need to: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Put a </a:t>
            </a:r>
            <a:r>
              <a:rPr lang="en-US" dirty="0" err="1" smtClean="0"/>
              <a:t>ringserver.d</a:t>
            </a:r>
            <a:r>
              <a:rPr lang="en-US" dirty="0" smtClean="0"/>
              <a:t> file  in your earthworm </a:t>
            </a:r>
            <a:r>
              <a:rPr lang="en-US" dirty="0" err="1" smtClean="0"/>
              <a:t>params</a:t>
            </a:r>
            <a:r>
              <a:rPr lang="en-US" dirty="0" smtClean="0"/>
              <a:t> dir</a:t>
            </a:r>
            <a:r>
              <a:rPr lang="en-US" dirty="0"/>
              <a:t> </a:t>
            </a:r>
            <a:r>
              <a:rPr lang="en-US" dirty="0" smtClean="0"/>
              <a:t>like:</a:t>
            </a:r>
          </a:p>
          <a:p>
            <a:pPr marL="0" indent="0">
              <a:buNone/>
            </a:pPr>
            <a:r>
              <a:rPr lang="en-US" dirty="0" smtClean="0"/>
              <a:t>---</a:t>
            </a:r>
            <a:endParaRPr lang="en-US" dirty="0"/>
          </a:p>
          <a:p>
            <a:pPr marL="0" indent="0">
              <a:buNone/>
            </a:pPr>
            <a:r>
              <a:rPr lang="en-US" dirty="0" err="1"/>
              <a:t>RingDirectory</a:t>
            </a:r>
            <a:r>
              <a:rPr lang="en-US" dirty="0"/>
              <a:t> </a:t>
            </a:r>
            <a:r>
              <a:rPr lang="en-US" dirty="0" smtClean="0"/>
              <a:t>/data/</a:t>
            </a:r>
            <a:r>
              <a:rPr lang="en-US" dirty="0" err="1" smtClean="0"/>
              <a:t>my_ringserver_data</a:t>
            </a:r>
            <a:endParaRPr lang="en-US" dirty="0"/>
          </a:p>
          <a:p>
            <a:pPr marL="0" indent="0">
              <a:buNone/>
            </a:pPr>
            <a:r>
              <a:rPr lang="en-US" dirty="0" err="1"/>
              <a:t>DataLinkPort</a:t>
            </a:r>
            <a:r>
              <a:rPr lang="en-US" dirty="0"/>
              <a:t> 16000</a:t>
            </a:r>
          </a:p>
          <a:p>
            <a:pPr marL="0" indent="0">
              <a:buNone/>
            </a:pPr>
            <a:r>
              <a:rPr lang="en-US" dirty="0" err="1"/>
              <a:t>SeedLinkPort</a:t>
            </a:r>
            <a:r>
              <a:rPr lang="en-US" dirty="0"/>
              <a:t> 18000</a:t>
            </a:r>
          </a:p>
          <a:p>
            <a:pPr marL="0" indent="0">
              <a:buNone/>
            </a:pPr>
            <a:r>
              <a:rPr lang="en-US" dirty="0" err="1"/>
              <a:t>ServerID</a:t>
            </a:r>
            <a:r>
              <a:rPr lang="en-US" dirty="0"/>
              <a:t> </a:t>
            </a:r>
            <a:r>
              <a:rPr lang="en-US" dirty="0" smtClean="0"/>
              <a:t>“</a:t>
            </a:r>
            <a:r>
              <a:rPr lang="en-US" dirty="0" err="1" smtClean="0"/>
              <a:t>MySeedlinkServer</a:t>
            </a:r>
            <a:r>
              <a:rPr lang="en-US" dirty="0" smtClean="0"/>
              <a:t>”</a:t>
            </a:r>
          </a:p>
          <a:p>
            <a:pPr marL="0" indent="0">
              <a:buNone/>
            </a:pPr>
            <a:r>
              <a:rPr lang="en-US" dirty="0" smtClean="0"/>
              <a:t>---</a:t>
            </a:r>
            <a:endParaRPr lang="en-US" dirty="0"/>
          </a:p>
          <a:p>
            <a:pPr marL="0" indent="0">
              <a:buNone/>
            </a:pPr>
            <a:endParaRPr lang="en-US" dirty="0"/>
          </a:p>
          <a:p>
            <a:r>
              <a:rPr lang="en-US" dirty="0" smtClean="0"/>
              <a:t>Put an entry in the </a:t>
            </a:r>
            <a:r>
              <a:rPr lang="en-US" dirty="0" err="1" smtClean="0"/>
              <a:t>startstop.d</a:t>
            </a:r>
            <a:r>
              <a:rPr lang="en-US" dirty="0" smtClean="0"/>
              <a:t> file like:</a:t>
            </a:r>
          </a:p>
          <a:p>
            <a:pPr marL="0" indent="0">
              <a:buNone/>
            </a:pPr>
            <a:r>
              <a:rPr lang="en-US" dirty="0" smtClean="0"/>
              <a:t>…</a:t>
            </a:r>
          </a:p>
          <a:p>
            <a:pPr marL="0" indent="0">
              <a:buNone/>
            </a:pPr>
            <a:r>
              <a:rPr lang="en-US" dirty="0" smtClean="0"/>
              <a:t>Process          </a:t>
            </a:r>
            <a:r>
              <a:rPr lang="en-US" dirty="0"/>
              <a:t>"</a:t>
            </a:r>
            <a:r>
              <a:rPr lang="en-US" dirty="0" err="1"/>
              <a:t>ringserver</a:t>
            </a:r>
            <a:r>
              <a:rPr lang="en-US" dirty="0"/>
              <a:t>  </a:t>
            </a:r>
            <a:r>
              <a:rPr lang="en-US" dirty="0" smtClean="0"/>
              <a:t>/</a:t>
            </a:r>
            <a:r>
              <a:rPr lang="en-US" dirty="0" err="1" smtClean="0"/>
              <a:t>my_ew_run_dir/</a:t>
            </a:r>
            <a:r>
              <a:rPr lang="en-US" dirty="0" err="1"/>
              <a:t>params/ringserver.d</a:t>
            </a:r>
            <a:r>
              <a:rPr lang="en-US" dirty="0"/>
              <a:t> -STDERR"</a:t>
            </a:r>
          </a:p>
          <a:p>
            <a:pPr marL="0" indent="0">
              <a:buNone/>
            </a:pPr>
            <a:r>
              <a:rPr lang="en-US" dirty="0"/>
              <a:t>Class/Priority    TS 0</a:t>
            </a:r>
          </a:p>
          <a:p>
            <a:pPr marL="0" indent="0">
              <a:buNone/>
            </a:pPr>
            <a:r>
              <a:rPr lang="en-US" dirty="0" smtClean="0"/>
              <a:t>…</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047280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Useful </a:t>
            </a:r>
            <a:r>
              <a:rPr lang="en-US" dirty="0" err="1" smtClean="0"/>
              <a:t>Auxilary</a:t>
            </a:r>
            <a:r>
              <a:rPr lang="en-US" dirty="0" smtClean="0"/>
              <a:t> Programs to Monitor a Ringserver</a:t>
            </a:r>
            <a:r>
              <a:rPr lang="en-US" dirty="0"/>
              <a:t> </a:t>
            </a:r>
            <a:r>
              <a:rPr lang="en-US" dirty="0" err="1" smtClean="0"/>
              <a:t>Seedlink</a:t>
            </a:r>
            <a:r>
              <a:rPr lang="en-US" dirty="0" smtClean="0"/>
              <a:t> Server</a:t>
            </a:r>
            <a:endParaRPr lang="en-US" dirty="0"/>
          </a:p>
        </p:txBody>
      </p:sp>
      <p:sp>
        <p:nvSpPr>
          <p:cNvPr id="3" name="Content Placeholder 2"/>
          <p:cNvSpPr>
            <a:spLocks noGrp="1"/>
          </p:cNvSpPr>
          <p:nvPr>
            <p:ph idx="1"/>
          </p:nvPr>
        </p:nvSpPr>
        <p:spPr>
          <a:xfrm>
            <a:off x="457200" y="1977783"/>
            <a:ext cx="8229600" cy="4525963"/>
          </a:xfrm>
        </p:spPr>
        <p:txBody>
          <a:bodyPr>
            <a:normAutofit/>
          </a:bodyPr>
          <a:lstStyle/>
          <a:p>
            <a:r>
              <a:rPr lang="en-US" dirty="0" err="1"/>
              <a:t>s</a:t>
            </a:r>
            <a:r>
              <a:rPr lang="en-US" dirty="0" err="1" smtClean="0"/>
              <a:t>linktool</a:t>
            </a:r>
            <a:r>
              <a:rPr lang="en-US" dirty="0" smtClean="0"/>
              <a:t> – use to to confirm that a </a:t>
            </a:r>
            <a:r>
              <a:rPr lang="en-US" dirty="0" err="1" smtClean="0"/>
              <a:t>seedlink</a:t>
            </a:r>
            <a:r>
              <a:rPr lang="en-US" dirty="0" smtClean="0"/>
              <a:t> server is up, that you can connect to it, and that it is serving data.</a:t>
            </a:r>
          </a:p>
          <a:p>
            <a:pPr marL="0" indent="0">
              <a:buNone/>
            </a:pPr>
            <a:endParaRPr lang="en-US" dirty="0" smtClean="0"/>
          </a:p>
          <a:p>
            <a:r>
              <a:rPr lang="en-US" dirty="0" err="1"/>
              <a:t>d</a:t>
            </a:r>
            <a:r>
              <a:rPr lang="en-US" dirty="0" err="1" smtClean="0"/>
              <a:t>alitool</a:t>
            </a:r>
            <a:r>
              <a:rPr lang="en-US" dirty="0" smtClean="0"/>
              <a:t> – use to view clients connected to a  </a:t>
            </a:r>
            <a:r>
              <a:rPr lang="en-US" dirty="0" err="1" smtClean="0"/>
              <a:t>ringserver</a:t>
            </a:r>
            <a:r>
              <a:rPr lang="en-US" dirty="0" smtClean="0"/>
              <a:t> and more</a:t>
            </a:r>
          </a:p>
          <a:p>
            <a:endParaRPr lang="en-US" dirty="0" smtClean="0"/>
          </a:p>
          <a:p>
            <a:r>
              <a:rPr lang="en-US" dirty="0"/>
              <a:t>s</a:t>
            </a:r>
            <a:r>
              <a:rPr lang="en-US" dirty="0" smtClean="0"/>
              <a:t>larchive – use to download data from a </a:t>
            </a:r>
            <a:r>
              <a:rPr lang="en-US" dirty="0"/>
              <a:t>S</a:t>
            </a:r>
            <a:r>
              <a:rPr lang="en-US" dirty="0" smtClean="0"/>
              <a:t>eedLink server</a:t>
            </a:r>
          </a:p>
          <a:p>
            <a:endParaRPr lang="en-US" dirty="0"/>
          </a:p>
        </p:txBody>
      </p:sp>
    </p:spTree>
    <p:extLst>
      <p:ext uri="{BB962C8B-B14F-4D97-AF65-F5344CB8AC3E}">
        <p14:creationId xmlns:p14="http://schemas.microsoft.com/office/powerpoint/2010/main" val="395383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a:t>
            </a:r>
            <a:r>
              <a:rPr lang="en-US" dirty="0" err="1" smtClean="0"/>
              <a:t>dalitool</a:t>
            </a:r>
            <a:r>
              <a:rPr lang="en-US" dirty="0" smtClean="0"/>
              <a:t> to monitor a </a:t>
            </a:r>
            <a:r>
              <a:rPr lang="en-US" dirty="0" err="1" smtClean="0"/>
              <a:t>ringserver</a:t>
            </a:r>
            <a:endParaRPr lang="en-US" dirty="0"/>
          </a:p>
        </p:txBody>
      </p:sp>
      <p:sp>
        <p:nvSpPr>
          <p:cNvPr id="3" name="Content Placeholder 2"/>
          <p:cNvSpPr>
            <a:spLocks noGrp="1"/>
          </p:cNvSpPr>
          <p:nvPr>
            <p:ph idx="1"/>
          </p:nvPr>
        </p:nvSpPr>
        <p:spPr>
          <a:xfrm>
            <a:off x="457735" y="1600200"/>
            <a:ext cx="8229600" cy="4525963"/>
          </a:xfrm>
        </p:spPr>
        <p:txBody>
          <a:bodyPr>
            <a:normAutofit/>
          </a:bodyPr>
          <a:lstStyle/>
          <a:p>
            <a:endParaRPr lang="en-US" dirty="0" smtClean="0"/>
          </a:p>
          <a:p>
            <a:r>
              <a:rPr lang="en-US" dirty="0" smtClean="0"/>
              <a:t>Specific to </a:t>
            </a:r>
            <a:r>
              <a:rPr lang="en-US" dirty="0" err="1" smtClean="0"/>
              <a:t>ringserver</a:t>
            </a:r>
            <a:r>
              <a:rPr lang="en-US" dirty="0" smtClean="0"/>
              <a:t>, not for generic </a:t>
            </a:r>
            <a:r>
              <a:rPr lang="en-US" dirty="0" err="1" smtClean="0"/>
              <a:t>seedlink</a:t>
            </a:r>
            <a:r>
              <a:rPr lang="en-US" dirty="0" smtClean="0"/>
              <a:t> server</a:t>
            </a:r>
          </a:p>
          <a:p>
            <a:endParaRPr lang="en-US" dirty="0" smtClean="0"/>
          </a:p>
          <a:p>
            <a:r>
              <a:rPr lang="en-US" dirty="0"/>
              <a:t> </a:t>
            </a:r>
            <a:r>
              <a:rPr lang="en-US" dirty="0" err="1"/>
              <a:t>Dalitool</a:t>
            </a:r>
            <a:r>
              <a:rPr lang="en-US" dirty="0"/>
              <a:t> can be used to inspect </a:t>
            </a:r>
            <a:r>
              <a:rPr lang="en-US" dirty="0" smtClean="0"/>
              <a:t>currently connected clients </a:t>
            </a:r>
            <a:r>
              <a:rPr lang="en-US" dirty="0"/>
              <a:t>of a </a:t>
            </a:r>
            <a:r>
              <a:rPr lang="en-US" dirty="0" err="1" smtClean="0"/>
              <a:t>ringserver</a:t>
            </a:r>
            <a:endParaRPr lang="en-US" dirty="0" smtClean="0"/>
          </a:p>
          <a:p>
            <a:endParaRPr lang="en-US" dirty="0"/>
          </a:p>
          <a:p>
            <a:r>
              <a:rPr lang="en-US" dirty="0" smtClean="0"/>
              <a:t>Source code for </a:t>
            </a:r>
            <a:r>
              <a:rPr lang="en-US" dirty="0" err="1" smtClean="0"/>
              <a:t>dalitool</a:t>
            </a:r>
            <a:r>
              <a:rPr lang="en-US" dirty="0" smtClean="0"/>
              <a:t> can be downloaded from:</a:t>
            </a:r>
          </a:p>
          <a:p>
            <a:pPr marL="0" indent="0">
              <a:buNone/>
            </a:pPr>
            <a:endParaRPr lang="en-US" dirty="0" smtClean="0"/>
          </a:p>
          <a:p>
            <a:pPr marL="0" indent="0">
              <a:buNone/>
            </a:pPr>
            <a:r>
              <a:rPr lang="en-US" sz="2800" b="1" dirty="0" smtClean="0">
                <a:hlinkClick r:id="rId2"/>
              </a:rPr>
              <a:t>http</a:t>
            </a:r>
            <a:r>
              <a:rPr lang="en-US" sz="2800" b="1" dirty="0">
                <a:hlinkClick r:id="rId2"/>
              </a:rPr>
              <a:t>://www.iris.edu/pub/programs/ringserver/</a:t>
            </a:r>
            <a:endParaRPr lang="en-US" dirty="0" smtClean="0"/>
          </a:p>
          <a:p>
            <a:endParaRPr lang="en-US" dirty="0"/>
          </a:p>
          <a:p>
            <a:endParaRPr lang="sv-SE"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7382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79" y="-476007"/>
            <a:ext cx="8042276" cy="1336956"/>
          </a:xfrm>
        </p:spPr>
        <p:txBody>
          <a:bodyPr/>
          <a:lstStyle/>
          <a:p>
            <a:r>
              <a:rPr lang="en-US" dirty="0" smtClean="0"/>
              <a:t>Real-Time Protocols Involved</a:t>
            </a:r>
            <a:endParaRPr lang="en-US" dirty="0"/>
          </a:p>
        </p:txBody>
      </p:sp>
      <p:sp>
        <p:nvSpPr>
          <p:cNvPr id="5" name="TextBox 4"/>
          <p:cNvSpPr txBox="1"/>
          <p:nvPr/>
        </p:nvSpPr>
        <p:spPr>
          <a:xfrm>
            <a:off x="1344362" y="4272461"/>
            <a:ext cx="6673622" cy="2308324"/>
          </a:xfrm>
          <a:prstGeom prst="rect">
            <a:avLst/>
          </a:prstGeom>
          <a:noFill/>
        </p:spPr>
        <p:txBody>
          <a:bodyPr wrap="none" rtlCol="0">
            <a:spAutoFit/>
          </a:bodyPr>
          <a:lstStyle/>
          <a:p>
            <a:r>
              <a:rPr lang="en-US" dirty="0" smtClean="0"/>
              <a:t>Ways to Improve Configuration Correctness and Data Integrity:</a:t>
            </a:r>
          </a:p>
          <a:p>
            <a:pPr>
              <a:buFont typeface="Arial"/>
              <a:buChar char="•"/>
            </a:pPr>
            <a:r>
              <a:rPr lang="en-US" dirty="0" smtClean="0">
                <a:solidFill>
                  <a:srgbClr val="FF0000"/>
                </a:solidFill>
              </a:rPr>
              <a:t>Reduce </a:t>
            </a:r>
            <a:r>
              <a:rPr lang="en-US" dirty="0" smtClean="0"/>
              <a:t>the use of protocols that require detailed </a:t>
            </a:r>
            <a:r>
              <a:rPr lang="en-US" dirty="0" err="1" smtClean="0"/>
              <a:t>config</a:t>
            </a:r>
            <a:r>
              <a:rPr lang="en-US" dirty="0" smtClean="0"/>
              <a:t> </a:t>
            </a:r>
          </a:p>
          <a:p>
            <a:pPr lvl="2">
              <a:buFont typeface="Arial"/>
              <a:buChar char="•"/>
            </a:pPr>
            <a:r>
              <a:rPr lang="en-US" dirty="0" smtClean="0"/>
              <a:t>Ew2mseed</a:t>
            </a:r>
          </a:p>
          <a:p>
            <a:pPr lvl="2">
              <a:buFont typeface="Arial"/>
              <a:buChar char="•"/>
            </a:pPr>
            <a:r>
              <a:rPr lang="en-US" dirty="0" err="1" smtClean="0"/>
              <a:t>Nanometrics</a:t>
            </a:r>
            <a:r>
              <a:rPr lang="en-US" dirty="0" smtClean="0"/>
              <a:t> Apollo</a:t>
            </a:r>
          </a:p>
          <a:p>
            <a:pPr lvl="2">
              <a:buFont typeface="Arial"/>
              <a:buChar char="•"/>
            </a:pPr>
            <a:r>
              <a:rPr lang="en-US" dirty="0" err="1" smtClean="0"/>
              <a:t>Reftek</a:t>
            </a:r>
            <a:r>
              <a:rPr lang="en-US" dirty="0" smtClean="0"/>
              <a:t> </a:t>
            </a:r>
            <a:r>
              <a:rPr lang="en-US" dirty="0" err="1" smtClean="0"/>
              <a:t>rtpd</a:t>
            </a:r>
            <a:endParaRPr lang="en-US" dirty="0" smtClean="0"/>
          </a:p>
          <a:p>
            <a:pPr>
              <a:buFont typeface="Arial"/>
              <a:buChar char="•"/>
            </a:pPr>
            <a:r>
              <a:rPr lang="en-US" dirty="0" smtClean="0">
                <a:solidFill>
                  <a:srgbClr val="FF0000"/>
                </a:solidFill>
              </a:rPr>
              <a:t>Increase </a:t>
            </a:r>
            <a:r>
              <a:rPr lang="en-US" dirty="0" smtClean="0"/>
              <a:t>the use of protocols that deliver native miniSEED</a:t>
            </a:r>
          </a:p>
          <a:p>
            <a:pPr lvl="2">
              <a:buFont typeface="Arial"/>
              <a:buChar char="•"/>
            </a:pPr>
            <a:r>
              <a:rPr lang="en-US" dirty="0" smtClean="0"/>
              <a:t>Ringserver/slarchive</a:t>
            </a:r>
          </a:p>
          <a:p>
            <a:pPr lvl="2">
              <a:buFont typeface="Arial"/>
              <a:buChar char="•"/>
            </a:pPr>
            <a:r>
              <a:rPr lang="en-US" dirty="0" smtClean="0"/>
              <a:t>NEIC </a:t>
            </a:r>
            <a:r>
              <a:rPr lang="en-US" dirty="0" err="1" smtClean="0"/>
              <a:t>rrp</a:t>
            </a:r>
            <a:endParaRPr lang="en-US" dirty="0" smtClean="0"/>
          </a:p>
        </p:txBody>
      </p:sp>
      <p:pic>
        <p:nvPicPr>
          <p:cNvPr id="6" name="Picture 5" descr="Untitled.png"/>
          <p:cNvPicPr>
            <a:picLocks noChangeAspect="1"/>
          </p:cNvPicPr>
          <p:nvPr/>
        </p:nvPicPr>
        <p:blipFill>
          <a:blip r:embed="rId2"/>
          <a:stretch>
            <a:fillRect/>
          </a:stretch>
        </p:blipFill>
        <p:spPr>
          <a:xfrm>
            <a:off x="1534279" y="-1420610"/>
            <a:ext cx="6182559" cy="800139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571"/>
            <a:ext cx="8229600" cy="768441"/>
          </a:xfrm>
        </p:spPr>
        <p:txBody>
          <a:bodyPr>
            <a:normAutofit fontScale="90000"/>
          </a:bodyPr>
          <a:lstStyle/>
          <a:p>
            <a:r>
              <a:rPr lang="en-US" sz="3600" dirty="0"/>
              <a:t>View clients of a </a:t>
            </a:r>
            <a:r>
              <a:rPr lang="en-US" sz="3600" dirty="0" err="1" smtClean="0"/>
              <a:t>ringserver</a:t>
            </a:r>
            <a:r>
              <a:rPr lang="en-US" sz="3600" dirty="0" smtClean="0"/>
              <a:t> using </a:t>
            </a:r>
            <a:r>
              <a:rPr lang="en-US" sz="3600" dirty="0" err="1" smtClean="0"/>
              <a:t>dalitool</a:t>
            </a:r>
            <a:r>
              <a:rPr lang="en-US" sz="3600" dirty="0" smtClean="0"/>
              <a:t>:</a:t>
            </a:r>
            <a:r>
              <a:rPr lang="en-US" sz="3600" dirty="0"/>
              <a:t/>
            </a:r>
            <a:br>
              <a:rPr lang="en-US" sz="3600" dirty="0"/>
            </a:br>
            <a:endParaRPr lang="en-US" sz="3600" dirty="0"/>
          </a:p>
        </p:txBody>
      </p:sp>
      <p:sp>
        <p:nvSpPr>
          <p:cNvPr id="3" name="Content Placeholder 2"/>
          <p:cNvSpPr>
            <a:spLocks noGrp="1"/>
          </p:cNvSpPr>
          <p:nvPr>
            <p:ph idx="1"/>
          </p:nvPr>
        </p:nvSpPr>
        <p:spPr>
          <a:xfrm>
            <a:off x="487347" y="1169012"/>
            <a:ext cx="7304497" cy="5280540"/>
          </a:xfrm>
        </p:spPr>
        <p:txBody>
          <a:bodyPr>
            <a:noAutofit/>
          </a:bodyPr>
          <a:lstStyle/>
          <a:p>
            <a:endParaRPr lang="en-US" sz="900" dirty="0" smtClean="0"/>
          </a:p>
          <a:p>
            <a:pPr marL="0" indent="0">
              <a:buNone/>
            </a:pPr>
            <a:r>
              <a:rPr lang="en-US" sz="1800" dirty="0" err="1" smtClean="0"/>
              <a:t>dalitool</a:t>
            </a:r>
            <a:r>
              <a:rPr lang="en-US" sz="1800" dirty="0" smtClean="0"/>
              <a:t> –ff –C  </a:t>
            </a:r>
            <a:r>
              <a:rPr lang="en-US" sz="1800" dirty="0"/>
              <a:t>your.ringserver.ip.address:</a:t>
            </a:r>
            <a:r>
              <a:rPr lang="en-US" sz="1800" dirty="0" smtClean="0"/>
              <a:t>16000</a:t>
            </a:r>
          </a:p>
          <a:p>
            <a:pPr marL="0" indent="0">
              <a:buNone/>
            </a:pPr>
            <a:r>
              <a:rPr lang="en-US" sz="1800" dirty="0" smtClean="0"/>
              <a:t>…</a:t>
            </a:r>
          </a:p>
          <a:p>
            <a:pPr marL="0" indent="0">
              <a:buNone/>
            </a:pPr>
            <a:r>
              <a:rPr lang="pl-PL" sz="1800" dirty="0"/>
              <a:t>ops1.iris.washington.edu [192.168.166.67:56328]</a:t>
            </a:r>
          </a:p>
          <a:p>
            <a:pPr marL="0" indent="0">
              <a:buNone/>
            </a:pPr>
            <a:r>
              <a:rPr lang="en-US" sz="1800" dirty="0"/>
              <a:t>  [SeedLink]  SeedLink Client  2014-05-21 20:58:22.983494</a:t>
            </a:r>
          </a:p>
          <a:p>
            <a:pPr marL="0" indent="0">
              <a:buNone/>
            </a:pPr>
            <a:r>
              <a:rPr lang="en-US" sz="1800" dirty="0"/>
              <a:t>  Packet 1598812 (2014-05-21 20:45:39.069500)  Lag 0%, 1.8 seconds</a:t>
            </a:r>
          </a:p>
          <a:p>
            <a:pPr marL="0" indent="0">
              <a:buNone/>
            </a:pPr>
            <a:r>
              <a:rPr lang="en-US" sz="1800" dirty="0"/>
              <a:t>  TX 185 packets 0.0 packets/sec  94720 bytes 0.0 bytes/sec</a:t>
            </a:r>
          </a:p>
          <a:p>
            <a:pPr marL="0" indent="0">
              <a:buNone/>
            </a:pPr>
            <a:r>
              <a:rPr lang="en-US" sz="1800" dirty="0"/>
              <a:t>  RX 0 packets 0.0 packets/sec  0 bytes 0.0 bytes/sec</a:t>
            </a:r>
          </a:p>
          <a:p>
            <a:pPr marL="0" indent="0">
              <a:buNone/>
            </a:pPr>
            <a:r>
              <a:rPr lang="en-US" sz="1800" dirty="0"/>
              <a:t>  Stream count: 46</a:t>
            </a:r>
          </a:p>
          <a:p>
            <a:pPr marL="0" indent="0">
              <a:buNone/>
            </a:pPr>
            <a:r>
              <a:rPr lang="en-US" sz="1800" dirty="0"/>
              <a:t>  Match:  ^IU_.*_.*$</a:t>
            </a:r>
          </a:p>
          <a:p>
            <a:pPr marL="0" indent="0">
              <a:buNone/>
            </a:pPr>
            <a:r>
              <a:rPr lang="en-US" sz="1800" dirty="0"/>
              <a:t>  Reject: </a:t>
            </a:r>
          </a:p>
          <a:p>
            <a:pPr marL="0" indent="0">
              <a:buNone/>
            </a:pPr>
            <a:r>
              <a:rPr lang="en-US" sz="1800" dirty="0" smtClean="0"/>
              <a:t>…</a:t>
            </a:r>
          </a:p>
          <a:p>
            <a:pPr marL="0" indent="0">
              <a:buNone/>
            </a:pPr>
            <a:endParaRPr lang="en-US" sz="1800" dirty="0"/>
          </a:p>
          <a:p>
            <a:pPr marL="0" indent="0">
              <a:buNone/>
            </a:pPr>
            <a:r>
              <a:rPr lang="en-US" sz="1800" dirty="0" smtClean="0"/>
              <a:t>The above example connection displayed by </a:t>
            </a:r>
            <a:r>
              <a:rPr lang="en-US" sz="1800" dirty="0" err="1" smtClean="0"/>
              <a:t>dalitool</a:t>
            </a:r>
            <a:r>
              <a:rPr lang="en-US" sz="1800" dirty="0" smtClean="0"/>
              <a:t> is from running the command ‘</a:t>
            </a:r>
            <a:r>
              <a:rPr lang="en-US" sz="1800" dirty="0" err="1" smtClean="0"/>
              <a:t>slinktool</a:t>
            </a:r>
            <a:r>
              <a:rPr lang="en-US" sz="1800" dirty="0" smtClean="0"/>
              <a:t> </a:t>
            </a:r>
            <a:r>
              <a:rPr lang="en-US" sz="1800" dirty="0"/>
              <a:t>-p -S "IU_*" rtserve:</a:t>
            </a:r>
            <a:r>
              <a:rPr lang="en-US" sz="1800" dirty="0" smtClean="0"/>
              <a:t>18000’</a:t>
            </a:r>
            <a:endParaRPr lang="en-US" sz="1800" dirty="0"/>
          </a:p>
        </p:txBody>
      </p:sp>
    </p:spTree>
    <p:extLst>
      <p:ext uri="{BB962C8B-B14F-4D97-AF65-F5344CB8AC3E}">
        <p14:creationId xmlns:p14="http://schemas.microsoft.com/office/powerpoint/2010/main" val="2083259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89" y="199764"/>
            <a:ext cx="8229600" cy="1883497"/>
          </a:xfrm>
        </p:spPr>
        <p:txBody>
          <a:bodyPr>
            <a:normAutofit fontScale="90000"/>
          </a:bodyPr>
          <a:lstStyle/>
          <a:p>
            <a:r>
              <a:rPr lang="en-US" dirty="0" smtClean="0"/>
              <a:t>Use </a:t>
            </a:r>
            <a:r>
              <a:rPr lang="en-US" dirty="0" err="1"/>
              <a:t>s</a:t>
            </a:r>
            <a:r>
              <a:rPr lang="en-US" dirty="0" err="1" smtClean="0"/>
              <a:t>linktool</a:t>
            </a:r>
            <a:r>
              <a:rPr lang="en-US" dirty="0" smtClean="0"/>
              <a:t>  to query any </a:t>
            </a:r>
            <a:r>
              <a:rPr lang="en-US" dirty="0" err="1" smtClean="0"/>
              <a:t>seedlink</a:t>
            </a:r>
            <a:r>
              <a:rPr lang="en-US" dirty="0" smtClean="0"/>
              <a:t> server</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err="1" smtClean="0"/>
              <a:t>slinktool</a:t>
            </a:r>
            <a:r>
              <a:rPr lang="en-US" dirty="0" smtClean="0"/>
              <a:t> –h  for help/usage</a:t>
            </a:r>
          </a:p>
          <a:p>
            <a:pPr marL="0" indent="0">
              <a:buNone/>
            </a:pPr>
            <a:endParaRPr lang="en-US" dirty="0"/>
          </a:p>
          <a:p>
            <a:r>
              <a:rPr lang="en-US" dirty="0" err="1" smtClean="0"/>
              <a:t>slinktool</a:t>
            </a:r>
            <a:r>
              <a:rPr lang="en-US" dirty="0" smtClean="0"/>
              <a:t> –Q localhost:18000 – for a list of streams and time spans of data currently available on the SeedLink server running on the local machine, port 18000</a:t>
            </a:r>
          </a:p>
          <a:p>
            <a:endParaRPr lang="en-US" dirty="0" smtClean="0"/>
          </a:p>
          <a:p>
            <a:r>
              <a:rPr lang="en-US" dirty="0" err="1" smtClean="0"/>
              <a:t>Slinktool</a:t>
            </a:r>
            <a:r>
              <a:rPr lang="en-US" dirty="0" smtClean="0"/>
              <a:t> –L localhost:18000 – for a list of stations </a:t>
            </a:r>
            <a:r>
              <a:rPr lang="en-US" dirty="0"/>
              <a:t>served by the S</a:t>
            </a:r>
            <a:r>
              <a:rPr lang="en-US" dirty="0" smtClean="0"/>
              <a:t>eedLink </a:t>
            </a:r>
            <a:r>
              <a:rPr lang="en-US" dirty="0"/>
              <a:t>server running on the local machine, port 18000</a:t>
            </a:r>
          </a:p>
          <a:p>
            <a:endParaRPr lang="en-US" dirty="0"/>
          </a:p>
        </p:txBody>
      </p:sp>
    </p:spTree>
    <p:extLst>
      <p:ext uri="{BB962C8B-B14F-4D97-AF65-F5344CB8AC3E}">
        <p14:creationId xmlns:p14="http://schemas.microsoft.com/office/powerpoint/2010/main" val="1088392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slarchive</a:t>
            </a:r>
            <a:endParaRPr lang="en-US" dirty="0"/>
          </a:p>
        </p:txBody>
      </p:sp>
      <p:sp>
        <p:nvSpPr>
          <p:cNvPr id="3" name="Content Placeholder 2"/>
          <p:cNvSpPr>
            <a:spLocks noGrp="1"/>
          </p:cNvSpPr>
          <p:nvPr>
            <p:ph idx="1"/>
          </p:nvPr>
        </p:nvSpPr>
        <p:spPr/>
        <p:txBody>
          <a:bodyPr>
            <a:normAutofit fontScale="92500"/>
          </a:bodyPr>
          <a:lstStyle/>
          <a:p>
            <a:r>
              <a:rPr lang="en-US" dirty="0" smtClean="0"/>
              <a:t>Slarchive can be used to retrieve data from a SeedLink server, write it to disk </a:t>
            </a:r>
          </a:p>
          <a:p>
            <a:r>
              <a:rPr lang="en-US" dirty="0" smtClean="0"/>
              <a:t>specify “stream selection”, etc</a:t>
            </a:r>
          </a:p>
          <a:p>
            <a:pPr>
              <a:buNone/>
            </a:pPr>
            <a:r>
              <a:rPr lang="en-US" dirty="0" smtClean="0"/>
              <a:t>-S streams      Define a stream list for multi-station mode</a:t>
            </a:r>
          </a:p>
          <a:p>
            <a:pPr>
              <a:buNone/>
            </a:pPr>
            <a:r>
              <a:rPr lang="en-US" dirty="0" smtClean="0"/>
              <a:t>           'stream' is in NET_STA format, for example:</a:t>
            </a:r>
          </a:p>
          <a:p>
            <a:pPr>
              <a:buNone/>
            </a:pPr>
            <a:r>
              <a:rPr lang="en-US" smtClean="0"/>
              <a:t>        </a:t>
            </a:r>
            <a:r>
              <a:rPr lang="en-US" dirty="0" smtClean="0"/>
              <a:t>-S "IU_KONO:BHE BHN,GE_WLF,MN_AQU:HH?.D"</a:t>
            </a:r>
          </a:p>
          <a:p>
            <a:r>
              <a:rPr lang="en-US" dirty="0" smtClean="0"/>
              <a:t>Slarchive –h for help/usage</a:t>
            </a:r>
          </a:p>
          <a:p>
            <a:pPr>
              <a:buNone/>
            </a:pPr>
            <a:endParaRPr lang="en-US" dirty="0" smtClean="0"/>
          </a:p>
          <a:p>
            <a:r>
              <a:rPr lang="en-US" dirty="0" smtClean="0"/>
              <a:t>Download slarchive from here:</a:t>
            </a:r>
          </a:p>
          <a:p>
            <a:pPr marL="0" indent="0">
              <a:buNone/>
            </a:pPr>
            <a:endParaRPr lang="en-US" dirty="0" smtClean="0"/>
          </a:p>
          <a:p>
            <a:pPr marL="0" indent="0">
              <a:buNone/>
            </a:pPr>
            <a:r>
              <a:rPr lang="en-US" sz="2200" dirty="0"/>
              <a:t>http://</a:t>
            </a:r>
            <a:r>
              <a:rPr lang="en-US" sz="2200" dirty="0" err="1"/>
              <a:t>www.iris.edu/dms/nodes/dmc/software/downloads/slarchive</a:t>
            </a:r>
            <a:r>
              <a:rPr lang="en-US" sz="2200" dirty="0"/>
              <a:t>/</a:t>
            </a:r>
            <a:endParaRPr lang="en-US" sz="2200" dirty="0" smtClean="0"/>
          </a:p>
        </p:txBody>
      </p:sp>
    </p:spTree>
    <p:extLst>
      <p:ext uri="{BB962C8B-B14F-4D97-AF65-F5344CB8AC3E}">
        <p14:creationId xmlns:p14="http://schemas.microsoft.com/office/powerpoint/2010/main" val="1151477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59046"/>
          </a:xfrm>
        </p:spPr>
        <p:txBody>
          <a:bodyPr>
            <a:normAutofit fontScale="90000"/>
          </a:bodyPr>
          <a:lstStyle/>
          <a:p>
            <a:r>
              <a:rPr lang="en-US" dirty="0"/>
              <a:t>The DMC’s </a:t>
            </a:r>
            <a:r>
              <a:rPr lang="en-US" dirty="0" smtClean="0"/>
              <a:t>Export </a:t>
            </a:r>
            <a:r>
              <a:rPr lang="en-US" dirty="0"/>
              <a:t>of Streaming Real Time Data</a:t>
            </a:r>
            <a:br>
              <a:rPr lang="en-US" dirty="0"/>
            </a:br>
            <a:endParaRPr lang="en-US" dirty="0"/>
          </a:p>
        </p:txBody>
      </p:sp>
      <p:sp>
        <p:nvSpPr>
          <p:cNvPr id="3" name="Content Placeholder 2"/>
          <p:cNvSpPr>
            <a:spLocks noGrp="1"/>
          </p:cNvSpPr>
          <p:nvPr>
            <p:ph idx="1"/>
          </p:nvPr>
        </p:nvSpPr>
        <p:spPr>
          <a:xfrm>
            <a:off x="457200" y="1933684"/>
            <a:ext cx="8229600" cy="4525963"/>
          </a:xfrm>
        </p:spPr>
        <p:txBody>
          <a:bodyPr>
            <a:normAutofit/>
          </a:bodyPr>
          <a:lstStyle/>
          <a:p>
            <a:r>
              <a:rPr lang="en-US" dirty="0" smtClean="0"/>
              <a:t>We Use Ringserver as our SeedLink Server</a:t>
            </a:r>
          </a:p>
          <a:p>
            <a:r>
              <a:rPr lang="en-US" dirty="0" smtClean="0"/>
              <a:t>Typically there are approx 650+ connections to our </a:t>
            </a:r>
            <a:r>
              <a:rPr lang="en-US" dirty="0"/>
              <a:t>S</a:t>
            </a:r>
            <a:r>
              <a:rPr lang="en-US" dirty="0" smtClean="0"/>
              <a:t>eedLink server at all times</a:t>
            </a:r>
          </a:p>
          <a:p>
            <a:endParaRPr lang="en-US" dirty="0" smtClean="0"/>
          </a:p>
          <a:p>
            <a:r>
              <a:rPr lang="en-US" dirty="0" smtClean="0"/>
              <a:t>Real time data is also available from Web services and Breq_fast </a:t>
            </a:r>
          </a:p>
          <a:p>
            <a:endParaRPr lang="en-US" dirty="0" smtClean="0"/>
          </a:p>
          <a:p>
            <a:r>
              <a:rPr lang="en-US" dirty="0" smtClean="0"/>
              <a:t>Real time data is used for some of the IRIS DMC’s data products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94911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100" y="1417637"/>
            <a:ext cx="8229600" cy="4525963"/>
          </a:xfrm>
        </p:spPr>
        <p:txBody>
          <a:bodyPr wrap="none">
            <a:normAutofit lnSpcReduction="10000"/>
          </a:bodyPr>
          <a:lstStyle/>
          <a:p>
            <a:r>
              <a:rPr lang="en-US" sz="1800" b="1" dirty="0" smtClean="0"/>
              <a:t>The DMC runs a publicly accessible SeedLink server on the following </a:t>
            </a:r>
          </a:p>
          <a:p>
            <a:pPr>
              <a:buNone/>
            </a:pPr>
            <a:r>
              <a:rPr lang="en-US" sz="1800" b="1" dirty="0" smtClean="0"/>
              <a:t>	host and port</a:t>
            </a:r>
            <a:r>
              <a:rPr lang="en-US" sz="1600" dirty="0" smtClean="0"/>
              <a:t>:</a:t>
            </a:r>
          </a:p>
          <a:p>
            <a:pPr lvl="1"/>
            <a:r>
              <a:rPr lang="en-US" dirty="0" smtClean="0"/>
              <a:t>host: </a:t>
            </a:r>
            <a:r>
              <a:rPr lang="en-US" dirty="0" err="1" smtClean="0"/>
              <a:t>rtserve.iris.washington.edu port</a:t>
            </a:r>
            <a:r>
              <a:rPr lang="en-US" dirty="0" smtClean="0"/>
              <a:t>: 18000 (default SeedLink port)</a:t>
            </a:r>
          </a:p>
          <a:p>
            <a:r>
              <a:rPr lang="en-US" sz="1600" b="1" dirty="0" smtClean="0"/>
              <a:t>All open data that the DMC receives in real-time is available via this SeedLink server.</a:t>
            </a:r>
          </a:p>
          <a:p>
            <a:r>
              <a:rPr lang="en-US" sz="1600" b="1" dirty="0" smtClean="0"/>
              <a:t>Data arriving at the DMC more than 48 hours behind real-time are not exported via </a:t>
            </a:r>
          </a:p>
          <a:p>
            <a:pPr>
              <a:buNone/>
            </a:pPr>
            <a:r>
              <a:rPr lang="en-US" sz="1600" b="1" dirty="0" smtClean="0"/>
              <a:t>	SeedLink</a:t>
            </a:r>
            <a:r>
              <a:rPr lang="en-US" b="1" dirty="0" smtClean="0"/>
              <a:t>.</a:t>
            </a:r>
          </a:p>
          <a:p>
            <a:r>
              <a:rPr lang="en-US" sz="1600" b="1" dirty="0" smtClean="0"/>
              <a:t>Usage </a:t>
            </a:r>
            <a:r>
              <a:rPr lang="en-US" sz="1600" b="1" dirty="0" err="1" smtClean="0"/>
              <a:t>Restrictions: Users</a:t>
            </a:r>
            <a:r>
              <a:rPr lang="en-US" sz="1600" b="1" dirty="0" smtClean="0"/>
              <a:t> are welcome to any data available via the server as long as client actions do not</a:t>
            </a:r>
          </a:p>
          <a:p>
            <a:pPr>
              <a:buNone/>
            </a:pPr>
            <a:r>
              <a:rPr lang="en-US" sz="1600" b="1" dirty="0" smtClean="0"/>
              <a:t>        inhibit our capability to deliver data to other users.</a:t>
            </a:r>
          </a:p>
          <a:p>
            <a:r>
              <a:rPr lang="en-US" sz="1600" b="1" dirty="0" smtClean="0"/>
              <a:t>To view all currently available real-time stations:</a:t>
            </a:r>
          </a:p>
          <a:p>
            <a:pPr lvl="1"/>
            <a:r>
              <a:rPr lang="en-US" sz="2400" dirty="0" smtClean="0">
                <a:hlinkClick r:id="rId2"/>
              </a:rPr>
              <a:t>http://www.iris.edu/mda/_REALTIME</a:t>
            </a:r>
            <a:endParaRPr lang="en-US" sz="2400" dirty="0" smtClean="0"/>
          </a:p>
          <a:p>
            <a:pPr lvl="1"/>
            <a:r>
              <a:rPr lang="en-US" sz="2400" dirty="0" smtClean="0">
                <a:hlinkClick r:id="rId3"/>
              </a:rPr>
              <a:t>http://www.iris.edu/gmap/_REALTIME</a:t>
            </a:r>
            <a:r>
              <a:rPr lang="en-US" sz="2400" dirty="0" smtClean="0"/>
              <a:t> </a:t>
            </a:r>
          </a:p>
          <a:p>
            <a:pPr lvl="1">
              <a:buNone/>
            </a:pPr>
            <a:r>
              <a:rPr lang="en-US" sz="2400" dirty="0" smtClean="0"/>
              <a:t>Currently 2918 stations (On July 3, 2014) and &gt;32,647 </a:t>
            </a:r>
            <a:r>
              <a:rPr lang="en-US" sz="2400" dirty="0" err="1" smtClean="0"/>
              <a:t>chans</a:t>
            </a:r>
            <a:endParaRPr lang="en-US" sz="2400" dirty="0"/>
          </a:p>
        </p:txBody>
      </p:sp>
      <p:sp>
        <p:nvSpPr>
          <p:cNvPr id="5" name="Title 4"/>
          <p:cNvSpPr>
            <a:spLocks noGrp="1"/>
          </p:cNvSpPr>
          <p:nvPr>
            <p:ph type="title"/>
          </p:nvPr>
        </p:nvSpPr>
        <p:spPr/>
        <p:txBody>
          <a:bodyPr/>
          <a:lstStyle/>
          <a:p>
            <a:r>
              <a:rPr lang="en-US" dirty="0" smtClean="0"/>
              <a:t>Real-Time Data from IRIS DMC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improve communication about real time data issues, the DMC manages a real time mailing list.  When problems with real time data flow are observed, messages will be posted to this list as the problems are discovered.  Solutions to the problems or information regarding resumption of real time data feeds will also be posted to this list.</a:t>
            </a:r>
          </a:p>
          <a:p>
            <a:r>
              <a:rPr lang="en-US" dirty="0" smtClean="0"/>
              <a:t>You can subscribe to this list at  </a:t>
            </a:r>
            <a:r>
              <a:rPr lang="en-US" b="1" dirty="0" smtClean="0">
                <a:solidFill>
                  <a:srgbClr val="0D335E"/>
                </a:solidFill>
              </a:rPr>
              <a:t>http://www.iris.washington.edu/mailman/listinfo/iris-rtfeeds</a:t>
            </a:r>
            <a:endParaRPr lang="en-US" b="1" dirty="0">
              <a:solidFill>
                <a:srgbClr val="0D335E"/>
              </a:solidFill>
            </a:endParaRPr>
          </a:p>
        </p:txBody>
      </p:sp>
      <p:sp>
        <p:nvSpPr>
          <p:cNvPr id="5" name="Title 4"/>
          <p:cNvSpPr>
            <a:spLocks noGrp="1"/>
          </p:cNvSpPr>
          <p:nvPr>
            <p:ph type="title"/>
          </p:nvPr>
        </p:nvSpPr>
        <p:spPr/>
        <p:txBody>
          <a:bodyPr/>
          <a:lstStyle/>
          <a:p>
            <a:r>
              <a:rPr lang="en-US" dirty="0" smtClean="0"/>
              <a:t>Real-Time mailing list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61599"/>
            <a:ext cx="9144000" cy="1143000"/>
          </a:xfrm>
        </p:spPr>
        <p:txBody>
          <a:bodyPr>
            <a:noAutofit/>
          </a:bodyPr>
          <a:lstStyle/>
          <a:p>
            <a:r>
              <a:rPr lang="en-US" sz="3200" dirty="0" smtClean="0"/>
              <a:t>Real-Time Stations in this region:</a:t>
            </a:r>
            <a:endParaRPr lang="en-US" sz="3200" dirty="0"/>
          </a:p>
        </p:txBody>
      </p:sp>
      <p:sp>
        <p:nvSpPr>
          <p:cNvPr id="7" name="TextBox 6"/>
          <p:cNvSpPr txBox="1"/>
          <p:nvPr/>
        </p:nvSpPr>
        <p:spPr>
          <a:xfrm>
            <a:off x="457200" y="5961509"/>
            <a:ext cx="7638830" cy="338554"/>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1600" dirty="0" smtClean="0"/>
              <a:t>http://</a:t>
            </a:r>
            <a:r>
              <a:rPr lang="en-US" sz="1600" dirty="0" err="1" smtClean="0"/>
              <a:t>www.iris.edu</a:t>
            </a:r>
            <a:r>
              <a:rPr lang="en-US" sz="1600" dirty="0" smtClean="0"/>
              <a:t>/</a:t>
            </a:r>
            <a:r>
              <a:rPr lang="en-US" sz="1600" dirty="0" err="1" smtClean="0"/>
              <a:t>gmap</a:t>
            </a:r>
            <a:r>
              <a:rPr lang="en-US" sz="1600" dirty="0" smtClean="0"/>
              <a:t>/_</a:t>
            </a:r>
            <a:r>
              <a:rPr lang="en-US" sz="1600" dirty="0" err="1" smtClean="0"/>
              <a:t>REALTIME?minlat</a:t>
            </a:r>
            <a:r>
              <a:rPr lang="en-US" sz="1600" dirty="0" smtClean="0"/>
              <a:t>=</a:t>
            </a:r>
            <a:r>
              <a:rPr lang="en-US" sz="1600" dirty="0" smtClean="0"/>
              <a:t>-10&amp;</a:t>
            </a:r>
            <a:r>
              <a:rPr lang="en-US" sz="1600" dirty="0" smtClean="0"/>
              <a:t>maxlat</a:t>
            </a:r>
            <a:r>
              <a:rPr lang="en-US" sz="1600" dirty="0" smtClean="0"/>
              <a:t>=50&amp;</a:t>
            </a:r>
            <a:r>
              <a:rPr lang="en-US" sz="1600" dirty="0" smtClean="0"/>
              <a:t>minlon</a:t>
            </a:r>
            <a:r>
              <a:rPr lang="en-US" sz="1600" dirty="0" smtClean="0"/>
              <a:t>=61&amp;</a:t>
            </a:r>
            <a:r>
              <a:rPr lang="en-US" sz="1600" dirty="0" smtClean="0"/>
              <a:t>maxlon</a:t>
            </a:r>
            <a:r>
              <a:rPr lang="en-US" sz="1600" dirty="0" smtClean="0"/>
              <a:t>=150</a:t>
            </a:r>
            <a:endParaRPr lang="en-US" sz="1600" dirty="0"/>
          </a:p>
        </p:txBody>
      </p:sp>
      <p:pic>
        <p:nvPicPr>
          <p:cNvPr id="3" name="Content Placeholder 2" descr="Screen Shot 2015-08-10 at 2.56.12 PM.png"/>
          <p:cNvPicPr>
            <a:picLocks noGrp="1" noChangeAspect="1"/>
          </p:cNvPicPr>
          <p:nvPr>
            <p:ph idx="1"/>
          </p:nvPr>
        </p:nvPicPr>
        <p:blipFill>
          <a:blip r:embed="rId2">
            <a:extLst>
              <a:ext uri="{28A0092B-C50C-407E-A947-70E740481C1C}">
                <a14:useLocalDpi xmlns:a14="http://schemas.microsoft.com/office/drawing/2010/main" val="0"/>
              </a:ext>
            </a:extLst>
          </a:blip>
          <a:srcRect t="9654" b="9654"/>
          <a:stretch>
            <a:fillRect/>
          </a:stretch>
        </p:blipFill>
        <p:spPr>
          <a:xfrm>
            <a:off x="482985" y="1282700"/>
            <a:ext cx="8229600"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r>
              <a:rPr lang="en-US" dirty="0" smtClean="0"/>
              <a:t>REAL TIME DATA STATUS</a:t>
            </a:r>
            <a:br>
              <a:rPr lang="en-US" dirty="0" smtClean="0"/>
            </a:br>
            <a:r>
              <a:rPr lang="en-US" dirty="0" smtClean="0"/>
              <a:t>Buffer of Uniform Data (BUD)</a:t>
            </a:r>
            <a:endParaRPr lang="en-US" dirty="0"/>
          </a:p>
        </p:txBody>
      </p:sp>
      <p:sp>
        <p:nvSpPr>
          <p:cNvPr id="3" name="Content Placeholder 2"/>
          <p:cNvSpPr>
            <a:spLocks noGrp="1"/>
          </p:cNvSpPr>
          <p:nvPr>
            <p:ph idx="1"/>
          </p:nvPr>
        </p:nvSpPr>
        <p:spPr>
          <a:xfrm>
            <a:off x="304800" y="1562100"/>
            <a:ext cx="8839199" cy="4622801"/>
          </a:xfrm>
        </p:spPr>
        <p:txBody>
          <a:bodyPr>
            <a:normAutofit fontScale="77500" lnSpcReduction="20000"/>
          </a:bodyPr>
          <a:lstStyle/>
          <a:p>
            <a:r>
              <a:rPr lang="en-US" dirty="0" smtClean="0"/>
              <a:t>There are </a:t>
            </a:r>
            <a:r>
              <a:rPr lang="en-US" dirty="0" smtClean="0"/>
              <a:t>177 networks </a:t>
            </a:r>
            <a:r>
              <a:rPr lang="en-US" dirty="0" smtClean="0"/>
              <a:t>currently submitting </a:t>
            </a:r>
            <a:r>
              <a:rPr lang="en-US" dirty="0" smtClean="0"/>
              <a:t>data </a:t>
            </a:r>
            <a:r>
              <a:rPr lang="en-US" dirty="0" smtClean="0"/>
              <a:t>to the DMC, and 4 </a:t>
            </a:r>
            <a:r>
              <a:rPr lang="en-US" dirty="0" smtClean="0"/>
              <a:t>are Partially </a:t>
            </a:r>
            <a:r>
              <a:rPr lang="en-US" dirty="0" smtClean="0"/>
              <a:t>or Fully Restricted</a:t>
            </a:r>
          </a:p>
          <a:p>
            <a:r>
              <a:rPr lang="en-US" dirty="0" smtClean="0"/>
              <a:t>There are really 4 “BUDS”</a:t>
            </a:r>
          </a:p>
          <a:p>
            <a:pPr lvl="2"/>
            <a:r>
              <a:rPr lang="en-US" dirty="0" smtClean="0"/>
              <a:t>Main BUD with 118 networks</a:t>
            </a:r>
          </a:p>
          <a:p>
            <a:pPr lvl="3"/>
            <a:r>
              <a:rPr lang="en-US" dirty="0" smtClean="0"/>
              <a:t>2,233 stations, 16,496 channels</a:t>
            </a:r>
          </a:p>
          <a:p>
            <a:pPr lvl="3"/>
            <a:endParaRPr lang="en-US" dirty="0" smtClean="0"/>
          </a:p>
          <a:p>
            <a:pPr lvl="2"/>
            <a:r>
              <a:rPr lang="en-US" dirty="0" smtClean="0"/>
              <a:t>BUD Restricted (AF, EC, YN)</a:t>
            </a:r>
          </a:p>
          <a:p>
            <a:pPr lvl="3"/>
            <a:r>
              <a:rPr lang="en-US" dirty="0" smtClean="0"/>
              <a:t>65 stations, 235 channels</a:t>
            </a:r>
          </a:p>
          <a:p>
            <a:pPr lvl="3"/>
            <a:endParaRPr lang="en-US" dirty="0" smtClean="0"/>
          </a:p>
          <a:p>
            <a:pPr lvl="2"/>
            <a:r>
              <a:rPr lang="en-US" dirty="0" smtClean="0"/>
              <a:t>USRA with 9 networks (AZ, C, CI, MC, N4, PB, TA, US, UU)</a:t>
            </a:r>
          </a:p>
          <a:p>
            <a:pPr lvl="3"/>
            <a:r>
              <a:rPr lang="en-US" dirty="0" smtClean="0"/>
              <a:t>619 stations, 17,827 </a:t>
            </a:r>
            <a:r>
              <a:rPr lang="en-US" dirty="0" smtClean="0"/>
              <a:t>channels- TA </a:t>
            </a:r>
            <a:r>
              <a:rPr lang="en-US" b="1" i="1" u="sng" dirty="0" smtClean="0"/>
              <a:t>alone</a:t>
            </a:r>
            <a:r>
              <a:rPr lang="en-US" dirty="0" smtClean="0"/>
              <a:t> has 55,655 channels</a:t>
            </a:r>
            <a:endParaRPr lang="en-US" dirty="0" smtClean="0"/>
          </a:p>
          <a:p>
            <a:pPr lvl="3"/>
            <a:endParaRPr lang="en-US" dirty="0" smtClean="0"/>
          </a:p>
          <a:p>
            <a:pPr lvl="2"/>
            <a:r>
              <a:rPr lang="en-US" dirty="0" smtClean="0"/>
              <a:t>USRA Restricted (XO Flex Array)</a:t>
            </a:r>
          </a:p>
          <a:p>
            <a:pPr lvl="3"/>
            <a:r>
              <a:rPr lang="en-US" dirty="0" smtClean="0"/>
              <a:t>50 stations, 420 channels</a:t>
            </a:r>
          </a:p>
          <a:p>
            <a:pPr lvl="3"/>
            <a:endParaRPr lang="en-US" dirty="0" smtClean="0"/>
          </a:p>
          <a:p>
            <a:pPr lvl="3"/>
            <a:endParaRPr lang="en-US" dirty="0" smtClean="0"/>
          </a:p>
          <a:p>
            <a:pPr lvl="3">
              <a:buNone/>
            </a:pPr>
            <a:endParaRPr lang="en-US" dirty="0" smtClean="0"/>
          </a:p>
          <a:p>
            <a:pPr lvl="1"/>
            <a:r>
              <a:rPr lang="en-US" sz="3429" dirty="0" smtClean="0">
                <a:solidFill>
                  <a:srgbClr val="FF0000"/>
                </a:solidFill>
              </a:rPr>
              <a:t>2918 STATIONS with </a:t>
            </a:r>
            <a:r>
              <a:rPr lang="en-US" sz="3429" dirty="0" smtClean="0">
                <a:solidFill>
                  <a:srgbClr val="FF0000"/>
                </a:solidFill>
              </a:rPr>
              <a:t>~107,927 </a:t>
            </a:r>
            <a:r>
              <a:rPr lang="en-US" sz="3429" dirty="0" smtClean="0">
                <a:solidFill>
                  <a:srgbClr val="FF0000"/>
                </a:solidFill>
              </a:rPr>
              <a:t>CHANNELS………..and steadily increasing.</a:t>
            </a:r>
          </a:p>
          <a:p>
            <a:pPr lvl="2">
              <a:buNone/>
            </a:pP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collecting streaming data</a:t>
            </a:r>
            <a:endParaRPr lang="en-US" dirty="0"/>
          </a:p>
        </p:txBody>
      </p:sp>
      <p:sp>
        <p:nvSpPr>
          <p:cNvPr id="3" name="Content Placeholder 2"/>
          <p:cNvSpPr>
            <a:spLocks noGrp="1"/>
          </p:cNvSpPr>
          <p:nvPr>
            <p:ph sz="quarter" idx="1"/>
          </p:nvPr>
        </p:nvSpPr>
        <p:spPr/>
        <p:txBody>
          <a:bodyPr>
            <a:normAutofit fontScale="92500"/>
          </a:bodyPr>
          <a:lstStyle/>
          <a:p>
            <a:r>
              <a:rPr lang="en-US" sz="3000" dirty="0" smtClean="0"/>
              <a:t>Efficiency and automation of the archiving process</a:t>
            </a:r>
          </a:p>
          <a:p>
            <a:pPr lvl="1"/>
            <a:r>
              <a:rPr lang="en-US" sz="2700" dirty="0" smtClean="0"/>
              <a:t>Much easier than infrequent data delivery</a:t>
            </a:r>
          </a:p>
          <a:p>
            <a:r>
              <a:rPr lang="en-US" sz="3000" dirty="0" smtClean="0"/>
              <a:t>Rapid data availability for users</a:t>
            </a:r>
          </a:p>
          <a:p>
            <a:pPr lvl="1"/>
            <a:r>
              <a:rPr lang="en-US" sz="2700" dirty="0" smtClean="0"/>
              <a:t>Batch requests, event-windowed and streaming</a:t>
            </a:r>
          </a:p>
          <a:p>
            <a:r>
              <a:rPr lang="en-US" sz="3000" dirty="0" smtClean="0"/>
              <a:t>Allows automated, near real-time quality control</a:t>
            </a:r>
          </a:p>
          <a:p>
            <a:pPr lvl="1"/>
            <a:r>
              <a:rPr lang="en-US" sz="2700" dirty="0" smtClean="0"/>
              <a:t>Routine measurements in near real-time</a:t>
            </a:r>
          </a:p>
          <a:p>
            <a:r>
              <a:rPr lang="en-US" sz="3000" dirty="0" smtClean="0"/>
              <a:t>Access to data not available otherwise</a:t>
            </a:r>
          </a:p>
          <a:p>
            <a:pPr lvl="1"/>
            <a:r>
              <a:rPr lang="en-US" sz="2700" dirty="0" smtClean="0"/>
              <a:t>For some data contributors real-time is the preferred or only option</a:t>
            </a:r>
            <a:endParaRPr lang="en-US" sz="27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599"/>
            <a:ext cx="8933996" cy="1143000"/>
          </a:xfrm>
        </p:spPr>
        <p:txBody>
          <a:bodyPr>
            <a:normAutofit/>
          </a:bodyPr>
          <a:lstStyle/>
          <a:p>
            <a:r>
              <a:rPr lang="en-US" dirty="0" smtClean="0"/>
              <a:t>Streaming data flow to the DMC archive</a:t>
            </a:r>
            <a:endParaRPr lang="en-US" dirty="0"/>
          </a:p>
        </p:txBody>
      </p:sp>
      <p:sp>
        <p:nvSpPr>
          <p:cNvPr id="4" name="Rounded Rectangle 3"/>
          <p:cNvSpPr/>
          <p:nvPr/>
        </p:nvSpPr>
        <p:spPr>
          <a:xfrm>
            <a:off x="2300227" y="2560331"/>
            <a:ext cx="2515873" cy="1737340"/>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a:r>
              <a:rPr lang="en-US" sz="2600" dirty="0" smtClean="0"/>
              <a:t>BUD</a:t>
            </a:r>
          </a:p>
          <a:p>
            <a:pPr algn="ctr"/>
            <a:r>
              <a:rPr lang="en-US" dirty="0" smtClean="0"/>
              <a:t>Buffer of</a:t>
            </a:r>
          </a:p>
          <a:p>
            <a:pPr algn="ctr"/>
            <a:r>
              <a:rPr lang="en-US" dirty="0" smtClean="0"/>
              <a:t>Uniform Data</a:t>
            </a:r>
            <a:endParaRPr lang="en-US" dirty="0"/>
          </a:p>
        </p:txBody>
      </p:sp>
      <p:sp>
        <p:nvSpPr>
          <p:cNvPr id="5" name="Rounded Rectangle 4"/>
          <p:cNvSpPr/>
          <p:nvPr/>
        </p:nvSpPr>
        <p:spPr>
          <a:xfrm>
            <a:off x="6936622" y="1703594"/>
            <a:ext cx="1997374" cy="3412911"/>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a:r>
              <a:rPr lang="en-US" sz="2600" dirty="0" smtClean="0"/>
              <a:t>ARCHIVE</a:t>
            </a:r>
            <a:endParaRPr lang="en-US" dirty="0"/>
          </a:p>
        </p:txBody>
      </p:sp>
      <p:sp>
        <p:nvSpPr>
          <p:cNvPr id="6" name="Right Arrow 5"/>
          <p:cNvSpPr/>
          <p:nvPr/>
        </p:nvSpPr>
        <p:spPr>
          <a:xfrm>
            <a:off x="5011131" y="3036914"/>
            <a:ext cx="1773091" cy="784174"/>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BATS</a:t>
            </a:r>
            <a:endParaRPr lang="en-US" dirty="0"/>
          </a:p>
        </p:txBody>
      </p:sp>
      <p:sp>
        <p:nvSpPr>
          <p:cNvPr id="8" name="Rectangle 7"/>
          <p:cNvSpPr/>
          <p:nvPr/>
        </p:nvSpPr>
        <p:spPr>
          <a:xfrm>
            <a:off x="405386" y="2326865"/>
            <a:ext cx="862585" cy="862585"/>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DCC</a:t>
            </a:r>
            <a:endParaRPr lang="en-US" dirty="0"/>
          </a:p>
        </p:txBody>
      </p:sp>
      <p:sp>
        <p:nvSpPr>
          <p:cNvPr id="10" name="Rectangle 9"/>
          <p:cNvSpPr/>
          <p:nvPr/>
        </p:nvSpPr>
        <p:spPr>
          <a:xfrm>
            <a:off x="405386" y="1272303"/>
            <a:ext cx="862585" cy="862585"/>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DCC</a:t>
            </a:r>
            <a:endParaRPr lang="en-US" dirty="0"/>
          </a:p>
        </p:txBody>
      </p:sp>
      <p:sp>
        <p:nvSpPr>
          <p:cNvPr id="11" name="Rectangle 10"/>
          <p:cNvSpPr/>
          <p:nvPr/>
        </p:nvSpPr>
        <p:spPr>
          <a:xfrm>
            <a:off x="405386" y="4723113"/>
            <a:ext cx="862585" cy="862585"/>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DCC</a:t>
            </a:r>
            <a:endParaRPr lang="en-US" dirty="0"/>
          </a:p>
        </p:txBody>
      </p:sp>
      <p:sp>
        <p:nvSpPr>
          <p:cNvPr id="12" name="Rectangle 11"/>
          <p:cNvSpPr/>
          <p:nvPr/>
        </p:nvSpPr>
        <p:spPr>
          <a:xfrm>
            <a:off x="405386" y="3651073"/>
            <a:ext cx="862585" cy="862585"/>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DCC</a:t>
            </a:r>
            <a:endParaRPr lang="en-US" dirty="0"/>
          </a:p>
        </p:txBody>
      </p:sp>
      <p:sp>
        <p:nvSpPr>
          <p:cNvPr id="13" name="TextBox 12"/>
          <p:cNvSpPr txBox="1"/>
          <p:nvPr/>
        </p:nvSpPr>
        <p:spPr>
          <a:xfrm>
            <a:off x="609600" y="3200400"/>
            <a:ext cx="415498" cy="369332"/>
          </a:xfrm>
          <a:prstGeom prst="rect">
            <a:avLst/>
          </a:prstGeom>
          <a:noFill/>
        </p:spPr>
        <p:txBody>
          <a:bodyPr wrap="square" lIns="91429" tIns="45714" rIns="91429" bIns="45714" rtlCol="0">
            <a:spAutoFit/>
          </a:bodyPr>
          <a:lstStyle/>
          <a:p>
            <a:r>
              <a:rPr lang="en-US" dirty="0" smtClean="0"/>
              <a:t>…</a:t>
            </a:r>
            <a:endParaRPr lang="en-US" dirty="0"/>
          </a:p>
        </p:txBody>
      </p:sp>
      <p:cxnSp>
        <p:nvCxnSpPr>
          <p:cNvPr id="46" name="Curved Connector 45"/>
          <p:cNvCxnSpPr>
            <a:stCxn id="10" idx="3"/>
          </p:cNvCxnSpPr>
          <p:nvPr/>
        </p:nvCxnSpPr>
        <p:spPr>
          <a:xfrm>
            <a:off x="1267971" y="1703596"/>
            <a:ext cx="1032257" cy="8567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8" idx="3"/>
          </p:cNvCxnSpPr>
          <p:nvPr/>
        </p:nvCxnSpPr>
        <p:spPr>
          <a:xfrm>
            <a:off x="1267971" y="2758158"/>
            <a:ext cx="1032257" cy="43129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urved Connector 50"/>
          <p:cNvCxnSpPr>
            <a:stCxn id="12" idx="3"/>
          </p:cNvCxnSpPr>
          <p:nvPr/>
        </p:nvCxnSpPr>
        <p:spPr>
          <a:xfrm flipV="1">
            <a:off x="1267971" y="3651074"/>
            <a:ext cx="1032257" cy="43129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flipV="1">
            <a:off x="1267969" y="4297670"/>
            <a:ext cx="1032260" cy="91435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455972" y="4793339"/>
            <a:ext cx="2250526" cy="923318"/>
          </a:xfrm>
          <a:prstGeom prst="rect">
            <a:avLst/>
          </a:prstGeom>
          <a:noFill/>
        </p:spPr>
        <p:txBody>
          <a:bodyPr wrap="none" lIns="91429" tIns="45714" rIns="91429" bIns="45714" rtlCol="0">
            <a:spAutoFit/>
          </a:bodyPr>
          <a:lstStyle/>
          <a:p>
            <a:r>
              <a:rPr lang="en-US" dirty="0" smtClean="0"/>
              <a:t>Data holdings:</a:t>
            </a:r>
          </a:p>
          <a:p>
            <a:r>
              <a:rPr lang="en-US" dirty="0" smtClean="0"/>
              <a:t>Seconds to 8 weeks</a:t>
            </a:r>
          </a:p>
          <a:p>
            <a:r>
              <a:rPr lang="en-US" dirty="0" smtClean="0"/>
              <a:t>behind current time*</a:t>
            </a:r>
            <a:endParaRPr lang="en-US" dirty="0"/>
          </a:p>
        </p:txBody>
      </p:sp>
      <p:sp>
        <p:nvSpPr>
          <p:cNvPr id="58" name="TextBox 57"/>
          <p:cNvSpPr txBox="1"/>
          <p:nvPr/>
        </p:nvSpPr>
        <p:spPr>
          <a:xfrm>
            <a:off x="5163531" y="4793340"/>
            <a:ext cx="1942599" cy="646319"/>
          </a:xfrm>
          <a:prstGeom prst="rect">
            <a:avLst/>
          </a:prstGeom>
          <a:noFill/>
        </p:spPr>
        <p:txBody>
          <a:bodyPr wrap="none" lIns="91429" tIns="45714" rIns="91429" bIns="45714" rtlCol="0">
            <a:spAutoFit/>
          </a:bodyPr>
          <a:lstStyle/>
          <a:p>
            <a:r>
              <a:rPr lang="en-US" dirty="0" smtClean="0"/>
              <a:t>12-24 hours after</a:t>
            </a:r>
          </a:p>
          <a:p>
            <a:r>
              <a:rPr lang="en-US" dirty="0" smtClean="0"/>
              <a:t>arrival</a:t>
            </a:r>
            <a:endParaRPr lang="en-US" dirty="0"/>
          </a:p>
        </p:txBody>
      </p:sp>
      <p:sp>
        <p:nvSpPr>
          <p:cNvPr id="60" name="TextBox 59"/>
          <p:cNvSpPr txBox="1"/>
          <p:nvPr/>
        </p:nvSpPr>
        <p:spPr>
          <a:xfrm>
            <a:off x="7223270" y="5262532"/>
            <a:ext cx="1660371" cy="923318"/>
          </a:xfrm>
          <a:prstGeom prst="rect">
            <a:avLst/>
          </a:prstGeom>
          <a:noFill/>
        </p:spPr>
        <p:txBody>
          <a:bodyPr wrap="none" lIns="91429" tIns="45714" rIns="91429" bIns="45714" rtlCol="0">
            <a:spAutoFit/>
          </a:bodyPr>
          <a:lstStyle/>
          <a:p>
            <a:r>
              <a:rPr lang="en-US" dirty="0" smtClean="0"/>
              <a:t>Data holdings:</a:t>
            </a:r>
          </a:p>
          <a:p>
            <a:r>
              <a:rPr lang="en-US" dirty="0" smtClean="0"/>
              <a:t>24 hours to </a:t>
            </a:r>
          </a:p>
          <a:p>
            <a:r>
              <a:rPr lang="en-US" dirty="0" smtClean="0"/>
              <a:t>40+ years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44198" cy="734888"/>
          </a:xfrm>
        </p:spPr>
        <p:txBody>
          <a:bodyPr>
            <a:normAutofit fontScale="90000"/>
          </a:bodyPr>
          <a:lstStyle/>
          <a:p>
            <a:r>
              <a:rPr lang="en-US" dirty="0" smtClean="0"/>
              <a:t>Buffer of Uniform Data, the ins and outs</a:t>
            </a:r>
            <a:endParaRPr lang="en-US" dirty="0"/>
          </a:p>
        </p:txBody>
      </p:sp>
      <p:sp>
        <p:nvSpPr>
          <p:cNvPr id="4" name="Rounded Rectangle 3"/>
          <p:cNvSpPr/>
          <p:nvPr/>
        </p:nvSpPr>
        <p:spPr>
          <a:xfrm>
            <a:off x="2307714" y="2560331"/>
            <a:ext cx="2515873" cy="1737340"/>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a:r>
              <a:rPr lang="en-US" sz="2600" dirty="0" smtClean="0"/>
              <a:t>BUD</a:t>
            </a:r>
          </a:p>
          <a:p>
            <a:pPr algn="ctr"/>
            <a:r>
              <a:rPr lang="en-US" dirty="0" smtClean="0"/>
              <a:t>Buffer of</a:t>
            </a:r>
          </a:p>
          <a:p>
            <a:pPr algn="ctr"/>
            <a:r>
              <a:rPr lang="en-US" dirty="0" smtClean="0"/>
              <a:t>Uniform Data</a:t>
            </a:r>
          </a:p>
        </p:txBody>
      </p:sp>
      <p:sp>
        <p:nvSpPr>
          <p:cNvPr id="8" name="Rectangle 7"/>
          <p:cNvSpPr/>
          <p:nvPr/>
        </p:nvSpPr>
        <p:spPr>
          <a:xfrm>
            <a:off x="304801" y="1957120"/>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Earthworm</a:t>
            </a:r>
          </a:p>
        </p:txBody>
      </p:sp>
      <p:sp>
        <p:nvSpPr>
          <p:cNvPr id="11" name="Rectangle 10"/>
          <p:cNvSpPr/>
          <p:nvPr/>
        </p:nvSpPr>
        <p:spPr>
          <a:xfrm>
            <a:off x="304801" y="1295401"/>
            <a:ext cx="163829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SeedLink</a:t>
            </a:r>
            <a:endParaRPr lang="en-US" dirty="0"/>
          </a:p>
        </p:txBody>
      </p:sp>
      <p:sp>
        <p:nvSpPr>
          <p:cNvPr id="12" name="Rectangle 11"/>
          <p:cNvSpPr/>
          <p:nvPr/>
        </p:nvSpPr>
        <p:spPr>
          <a:xfrm>
            <a:off x="304801" y="2602420"/>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RRP</a:t>
            </a:r>
            <a:endParaRPr lang="en-US" dirty="0"/>
          </a:p>
        </p:txBody>
      </p:sp>
      <p:sp>
        <p:nvSpPr>
          <p:cNvPr id="13" name="Rectangle 12"/>
          <p:cNvSpPr/>
          <p:nvPr/>
        </p:nvSpPr>
        <p:spPr>
          <a:xfrm>
            <a:off x="304801" y="5164547"/>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err="1" smtClean="0"/>
              <a:t>Reftek</a:t>
            </a:r>
            <a:endParaRPr lang="en-US" dirty="0"/>
          </a:p>
        </p:txBody>
      </p:sp>
      <p:sp>
        <p:nvSpPr>
          <p:cNvPr id="14" name="Rectangle 13"/>
          <p:cNvSpPr/>
          <p:nvPr/>
        </p:nvSpPr>
        <p:spPr>
          <a:xfrm>
            <a:off x="304801" y="4604088"/>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500" dirty="0" err="1" smtClean="0"/>
              <a:t>Guralp</a:t>
            </a:r>
            <a:endParaRPr lang="en-US" sz="1500" dirty="0"/>
          </a:p>
        </p:txBody>
      </p:sp>
      <p:sp>
        <p:nvSpPr>
          <p:cNvPr id="15" name="Rectangle 14"/>
          <p:cNvSpPr/>
          <p:nvPr/>
        </p:nvSpPr>
        <p:spPr>
          <a:xfrm>
            <a:off x="304801" y="3974427"/>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Antelope</a:t>
            </a:r>
            <a:endParaRPr lang="en-US" dirty="0"/>
          </a:p>
        </p:txBody>
      </p:sp>
      <p:sp>
        <p:nvSpPr>
          <p:cNvPr id="17" name="Rectangle 16"/>
          <p:cNvSpPr/>
          <p:nvPr/>
        </p:nvSpPr>
        <p:spPr>
          <a:xfrm>
            <a:off x="304801" y="3323114"/>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CD 1.x</a:t>
            </a:r>
            <a:endParaRPr lang="en-US" dirty="0"/>
          </a:p>
        </p:txBody>
      </p:sp>
      <p:sp>
        <p:nvSpPr>
          <p:cNvPr id="18" name="TextBox 17"/>
          <p:cNvSpPr txBox="1"/>
          <p:nvPr/>
        </p:nvSpPr>
        <p:spPr>
          <a:xfrm>
            <a:off x="2971800" y="4343400"/>
            <a:ext cx="1313333" cy="369320"/>
          </a:xfrm>
          <a:prstGeom prst="rect">
            <a:avLst/>
          </a:prstGeom>
          <a:noFill/>
        </p:spPr>
        <p:txBody>
          <a:bodyPr wrap="none" lIns="91429" tIns="45714" rIns="91429" bIns="45714" rtlCol="0">
            <a:spAutoFit/>
          </a:bodyPr>
          <a:lstStyle/>
          <a:p>
            <a:r>
              <a:rPr lang="en-US" dirty="0" smtClean="0"/>
              <a:t>Mini-SEED</a:t>
            </a:r>
            <a:endParaRPr lang="en-US" dirty="0"/>
          </a:p>
        </p:txBody>
      </p:sp>
      <p:sp>
        <p:nvSpPr>
          <p:cNvPr id="19" name="Rounded Rectangle 18"/>
          <p:cNvSpPr/>
          <p:nvPr/>
        </p:nvSpPr>
        <p:spPr>
          <a:xfrm>
            <a:off x="5271354" y="1166267"/>
            <a:ext cx="3872646" cy="790853"/>
          </a:xfrm>
          <a:prstGeom prst="roundRect">
            <a:avLst/>
          </a:prstGeom>
        </p:spPr>
        <p:style>
          <a:lnRef idx="1">
            <a:schemeClr val="accent2"/>
          </a:lnRef>
          <a:fillRef idx="3">
            <a:schemeClr val="accent2"/>
          </a:fillRef>
          <a:effectRef idx="2">
            <a:schemeClr val="accent2"/>
          </a:effectRef>
          <a:fontRef idx="minor">
            <a:schemeClr val="lt1"/>
          </a:fontRef>
        </p:style>
        <p:txBody>
          <a:bodyPr lIns="91429" tIns="45714" rIns="91429" bIns="45714" rtlCol="0" anchor="ctr"/>
          <a:lstStyle/>
          <a:p>
            <a:pPr algn="ctr"/>
            <a:r>
              <a:rPr lang="en-US" sz="2600" dirty="0" smtClean="0"/>
              <a:t>Wilber3</a:t>
            </a:r>
          </a:p>
          <a:p>
            <a:pPr algn="ctr"/>
            <a:r>
              <a:rPr lang="en-US" sz="2000" dirty="0" smtClean="0"/>
              <a:t>www.iris.edu/wilber3/</a:t>
            </a:r>
          </a:p>
        </p:txBody>
      </p:sp>
      <p:sp>
        <p:nvSpPr>
          <p:cNvPr id="22" name="Rounded Rectangle 21"/>
          <p:cNvSpPr/>
          <p:nvPr/>
        </p:nvSpPr>
        <p:spPr>
          <a:xfrm>
            <a:off x="5271354" y="3135819"/>
            <a:ext cx="3886200" cy="928827"/>
          </a:xfrm>
          <a:prstGeom prst="roundRect">
            <a:avLst/>
          </a:prstGeom>
        </p:spPr>
        <p:style>
          <a:lnRef idx="1">
            <a:schemeClr val="accent2"/>
          </a:lnRef>
          <a:fillRef idx="3">
            <a:schemeClr val="accent2"/>
          </a:fillRef>
          <a:effectRef idx="2">
            <a:schemeClr val="accent2"/>
          </a:effectRef>
          <a:fontRef idx="minor">
            <a:schemeClr val="lt1"/>
          </a:fontRef>
        </p:style>
        <p:txBody>
          <a:bodyPr lIns="91429" tIns="45714" rIns="91429" bIns="45714" rtlCol="0" anchor="ctr"/>
          <a:lstStyle/>
          <a:p>
            <a:pPr algn="ctr"/>
            <a:r>
              <a:rPr lang="en-US" sz="2600" dirty="0" smtClean="0"/>
              <a:t>DMC Web Services</a:t>
            </a:r>
          </a:p>
          <a:p>
            <a:pPr algn="ctr"/>
            <a:r>
              <a:rPr lang="en-US" sz="2000" dirty="0" err="1" smtClean="0"/>
              <a:t>Service.iris.edu</a:t>
            </a:r>
            <a:endParaRPr lang="en-US" sz="2000" dirty="0" smtClean="0"/>
          </a:p>
        </p:txBody>
      </p:sp>
      <p:sp>
        <p:nvSpPr>
          <p:cNvPr id="23" name="Rounded Rectangle 22"/>
          <p:cNvSpPr/>
          <p:nvPr/>
        </p:nvSpPr>
        <p:spPr>
          <a:xfrm>
            <a:off x="5252510" y="5182207"/>
            <a:ext cx="3886200" cy="790853"/>
          </a:xfrm>
          <a:prstGeom prst="roundRect">
            <a:avLst/>
          </a:prstGeom>
        </p:spPr>
        <p:style>
          <a:lnRef idx="1">
            <a:schemeClr val="accent2"/>
          </a:lnRef>
          <a:fillRef idx="3">
            <a:schemeClr val="accent2"/>
          </a:fillRef>
          <a:effectRef idx="2">
            <a:schemeClr val="accent2"/>
          </a:effectRef>
          <a:fontRef idx="minor">
            <a:schemeClr val="lt1"/>
          </a:fontRef>
        </p:style>
        <p:txBody>
          <a:bodyPr lIns="91429" tIns="45714" rIns="91429" bIns="45714" rtlCol="0" anchor="ctr"/>
          <a:lstStyle/>
          <a:p>
            <a:pPr algn="ctr"/>
            <a:r>
              <a:rPr lang="en-US" sz="2600" dirty="0" smtClean="0"/>
              <a:t>SeedLink Export</a:t>
            </a:r>
          </a:p>
          <a:p>
            <a:pPr algn="ctr"/>
            <a:r>
              <a:rPr lang="en-US" dirty="0" err="1" smtClean="0"/>
              <a:t>www.iris.edu/data/dmc-seedlink.htm</a:t>
            </a:r>
            <a:endParaRPr lang="en-US" dirty="0" smtClean="0"/>
          </a:p>
        </p:txBody>
      </p:sp>
      <p:cxnSp>
        <p:nvCxnSpPr>
          <p:cNvPr id="20" name="Curved Connector 19"/>
          <p:cNvCxnSpPr>
            <a:stCxn id="11" idx="3"/>
          </p:cNvCxnSpPr>
          <p:nvPr/>
        </p:nvCxnSpPr>
        <p:spPr>
          <a:xfrm>
            <a:off x="1943100" y="1501945"/>
            <a:ext cx="716538" cy="105838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urved Connector 19"/>
          <p:cNvCxnSpPr>
            <a:stCxn id="8" idx="3"/>
          </p:cNvCxnSpPr>
          <p:nvPr/>
        </p:nvCxnSpPr>
        <p:spPr>
          <a:xfrm>
            <a:off x="1749929" y="2163664"/>
            <a:ext cx="557785" cy="64529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19"/>
          <p:cNvCxnSpPr>
            <a:stCxn id="12" idx="3"/>
          </p:cNvCxnSpPr>
          <p:nvPr/>
        </p:nvCxnSpPr>
        <p:spPr>
          <a:xfrm>
            <a:off x="1749929" y="2808963"/>
            <a:ext cx="557785" cy="32685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19"/>
          <p:cNvCxnSpPr>
            <a:stCxn id="17" idx="3"/>
          </p:cNvCxnSpPr>
          <p:nvPr/>
        </p:nvCxnSpPr>
        <p:spPr>
          <a:xfrm>
            <a:off x="1749929" y="3529657"/>
            <a:ext cx="557785"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urved Connector 19"/>
          <p:cNvCxnSpPr>
            <a:stCxn id="15" idx="3"/>
          </p:cNvCxnSpPr>
          <p:nvPr/>
        </p:nvCxnSpPr>
        <p:spPr>
          <a:xfrm flipV="1">
            <a:off x="1749929" y="3810001"/>
            <a:ext cx="557785" cy="37097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19"/>
          <p:cNvCxnSpPr>
            <a:stCxn id="14" idx="3"/>
          </p:cNvCxnSpPr>
          <p:nvPr/>
        </p:nvCxnSpPr>
        <p:spPr>
          <a:xfrm flipV="1">
            <a:off x="1749929" y="4070687"/>
            <a:ext cx="557785" cy="73994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19"/>
          <p:cNvCxnSpPr>
            <a:stCxn id="13" idx="3"/>
          </p:cNvCxnSpPr>
          <p:nvPr/>
        </p:nvCxnSpPr>
        <p:spPr>
          <a:xfrm flipV="1">
            <a:off x="1749930" y="4343400"/>
            <a:ext cx="764671" cy="102769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4725617" y="2055094"/>
            <a:ext cx="643711" cy="447764"/>
          </a:xfrm>
          <a:prstGeom prst="straightConnector1">
            <a:avLst/>
          </a:prstGeom>
          <a:ln w="63500" cap="flat" cmpd="sng" algn="ctr">
            <a:solidFill>
              <a:schemeClr val="accent4">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6200000" flipH="1">
            <a:off x="4587306" y="4480499"/>
            <a:ext cx="897346" cy="470750"/>
          </a:xfrm>
          <a:prstGeom prst="straightConnector1">
            <a:avLst/>
          </a:prstGeom>
          <a:ln w="63500" cap="flat" cmpd="sng" algn="ctr">
            <a:solidFill>
              <a:schemeClr val="accent4">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4876801" y="3531245"/>
            <a:ext cx="394553" cy="1588"/>
          </a:xfrm>
          <a:prstGeom prst="straightConnector1">
            <a:avLst/>
          </a:prstGeom>
          <a:ln w="63500" cap="flat" cmpd="sng" algn="ctr">
            <a:solidFill>
              <a:schemeClr val="accent4">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304801" y="5730034"/>
            <a:ext cx="163829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err="1" smtClean="0"/>
              <a:t>Nanometrics</a:t>
            </a:r>
            <a:endParaRPr lang="en-US" dirty="0"/>
          </a:p>
        </p:txBody>
      </p:sp>
      <p:cxnSp>
        <p:nvCxnSpPr>
          <p:cNvPr id="37" name="Curved Connector 19"/>
          <p:cNvCxnSpPr>
            <a:stCxn id="31" idx="3"/>
          </p:cNvCxnSpPr>
          <p:nvPr/>
        </p:nvCxnSpPr>
        <p:spPr>
          <a:xfrm flipV="1">
            <a:off x="1943100" y="4343402"/>
            <a:ext cx="800101" cy="159317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5600"/>
            <a:ext cx="8851900" cy="4525963"/>
          </a:xfrm>
        </p:spPr>
        <p:txBody>
          <a:bodyPr>
            <a:normAutofit/>
          </a:bodyPr>
          <a:lstStyle/>
          <a:p>
            <a:r>
              <a:rPr lang="en-US" sz="3200" dirty="0" smtClean="0"/>
              <a:t>So that’s how data gets </a:t>
            </a:r>
            <a:r>
              <a:rPr lang="en-US" sz="3200" dirty="0" smtClean="0">
                <a:solidFill>
                  <a:srgbClr val="FF0000"/>
                </a:solidFill>
              </a:rPr>
              <a:t>INTO </a:t>
            </a:r>
            <a:r>
              <a:rPr lang="en-US" sz="3200" dirty="0" smtClean="0"/>
              <a:t>the DMC.</a:t>
            </a:r>
          </a:p>
          <a:p>
            <a:endParaRPr lang="en-US" sz="3200" dirty="0" smtClean="0"/>
          </a:p>
          <a:p>
            <a:endParaRPr lang="en-US" sz="3200" dirty="0" smtClean="0"/>
          </a:p>
          <a:p>
            <a:r>
              <a:rPr lang="en-US" sz="3200" dirty="0" smtClean="0"/>
              <a:t>Now, how do we </a:t>
            </a:r>
            <a:r>
              <a:rPr lang="en-US" sz="3200" dirty="0" smtClean="0">
                <a:solidFill>
                  <a:srgbClr val="FF0000"/>
                </a:solidFill>
              </a:rPr>
              <a:t>EXPORT </a:t>
            </a:r>
            <a:r>
              <a:rPr lang="en-US" sz="3200" dirty="0" smtClean="0"/>
              <a:t>data in real-time?</a:t>
            </a:r>
            <a:endParaRPr lang="en-US" sz="3200" dirty="0"/>
          </a:p>
        </p:txBody>
      </p:sp>
    </p:spTree>
  </p:cSld>
  <p:clrMapOvr>
    <a:masterClrMapping/>
  </p:clrMapOvr>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18510</TotalTime>
  <Words>1998</Words>
  <Application>Microsoft Macintosh PowerPoint</Application>
  <PresentationFormat>On-screen Show (4:3)</PresentationFormat>
  <Paragraphs>345</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Streaming data at the IRIS DMC Collecting, consolidating and re-distribution        Rick Benson  </vt:lpstr>
      <vt:lpstr> The DMC’s Import of Streaming Real Time Data:  Processes   </vt:lpstr>
      <vt:lpstr>Real-Time Protocols Involved</vt:lpstr>
      <vt:lpstr>Real-Time Stations in this region:</vt:lpstr>
      <vt:lpstr>REAL TIME DATA STATUS Buffer of Uniform Data (BUD)</vt:lpstr>
      <vt:lpstr>Purpose of collecting streaming data</vt:lpstr>
      <vt:lpstr>Streaming data flow to the DMC archive</vt:lpstr>
      <vt:lpstr>Buffer of Uniform Data, the ins and outs</vt:lpstr>
      <vt:lpstr>PowerPoint Presentation</vt:lpstr>
      <vt:lpstr>The DMC’s SeedLink export service</vt:lpstr>
      <vt:lpstr>Protocol Details</vt:lpstr>
      <vt:lpstr>IRIS Supported SeedLink clients:  http://www.iris.edu/data/dmc-seedlink.htm </vt:lpstr>
      <vt:lpstr>SeedLink export data flow</vt:lpstr>
      <vt:lpstr>Snapshot of SL client connections: Q1-2014</vt:lpstr>
      <vt:lpstr>The IRIS Turnkey SeedLink Server:  Called “Ringserver”</vt:lpstr>
      <vt:lpstr>Ringserver: a stand alone SeedLink server</vt:lpstr>
      <vt:lpstr>Highlights of ringserver implementation</vt:lpstr>
      <vt:lpstr>Ringserver related software</vt:lpstr>
      <vt:lpstr>Ringserver conclusions</vt:lpstr>
      <vt:lpstr>Submitting Non-Real Time Data to IRIS</vt:lpstr>
      <vt:lpstr>Sources of Data: Specific Solutions</vt:lpstr>
      <vt:lpstr>IRIS DMC Earthworm: Data to Archive</vt:lpstr>
      <vt:lpstr>Network Operators Can Run An Integrated Earthworm to SeedLink Server using ‘Ringserver’  </vt:lpstr>
      <vt:lpstr>It works like this: ew2ringserver-&gt;ringserver-&gt;SL clients</vt:lpstr>
      <vt:lpstr>To Run a Ringserver…</vt:lpstr>
      <vt:lpstr>Ew2ringserver</vt:lpstr>
      <vt:lpstr>To Integrate Ringserver with Earthworm You Need to:</vt:lpstr>
      <vt:lpstr>Useful Auxilary Programs to Monitor a Ringserver Seedlink Server</vt:lpstr>
      <vt:lpstr>Use dalitool to monitor a ringserver</vt:lpstr>
      <vt:lpstr>View clients of a ringserver using dalitool: </vt:lpstr>
      <vt:lpstr>Use slinktool  to query any seedlink server </vt:lpstr>
      <vt:lpstr>slarchive</vt:lpstr>
      <vt:lpstr>The DMC’s Export of Streaming Real Time Data </vt:lpstr>
      <vt:lpstr>Real-Time Data from IRIS DMC</vt:lpstr>
      <vt:lpstr>Real-Time mailing list</vt:lpstr>
    </vt:vector>
  </TitlesOfParts>
  <Manager/>
  <Company>IRIS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SG2K and SeedLink info</dc:title>
  <dc:subject/>
  <dc:creator>Rick Benson</dc:creator>
  <cp:keywords/>
  <dc:description/>
  <cp:lastModifiedBy>Rick Benson</cp:lastModifiedBy>
  <cp:revision>90</cp:revision>
  <dcterms:created xsi:type="dcterms:W3CDTF">2014-07-15T22:02:29Z</dcterms:created>
  <dcterms:modified xsi:type="dcterms:W3CDTF">2015-08-12T15:18:13Z</dcterms:modified>
  <cp:category/>
</cp:coreProperties>
</file>