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440" r:id="rId3"/>
    <p:sldId id="444" r:id="rId4"/>
    <p:sldId id="491" r:id="rId5"/>
    <p:sldId id="501" r:id="rId6"/>
    <p:sldId id="446" r:id="rId7"/>
    <p:sldId id="447" r:id="rId8"/>
    <p:sldId id="449" r:id="rId9"/>
    <p:sldId id="452" r:id="rId10"/>
    <p:sldId id="450" r:id="rId11"/>
    <p:sldId id="448" r:id="rId12"/>
    <p:sldId id="453" r:id="rId13"/>
    <p:sldId id="455" r:id="rId14"/>
    <p:sldId id="456" r:id="rId15"/>
    <p:sldId id="457" r:id="rId16"/>
    <p:sldId id="459" r:id="rId17"/>
    <p:sldId id="460" r:id="rId18"/>
    <p:sldId id="506" r:id="rId19"/>
    <p:sldId id="464" r:id="rId20"/>
    <p:sldId id="507" r:id="rId21"/>
    <p:sldId id="494" r:id="rId22"/>
    <p:sldId id="508" r:id="rId23"/>
    <p:sldId id="495" r:id="rId24"/>
    <p:sldId id="509" r:id="rId25"/>
    <p:sldId id="492" r:id="rId26"/>
    <p:sldId id="467" r:id="rId27"/>
    <p:sldId id="496" r:id="rId28"/>
    <p:sldId id="518" r:id="rId29"/>
    <p:sldId id="502" r:id="rId30"/>
    <p:sldId id="520" r:id="rId31"/>
    <p:sldId id="472" r:id="rId32"/>
    <p:sldId id="473" r:id="rId33"/>
    <p:sldId id="474" r:id="rId34"/>
    <p:sldId id="475" r:id="rId35"/>
    <p:sldId id="504" r:id="rId36"/>
    <p:sldId id="499" r:id="rId37"/>
    <p:sldId id="478" r:id="rId38"/>
    <p:sldId id="479" r:id="rId39"/>
    <p:sldId id="480" r:id="rId40"/>
    <p:sldId id="481" r:id="rId41"/>
    <p:sldId id="505" r:id="rId42"/>
    <p:sldId id="490" r:id="rId43"/>
    <p:sldId id="438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clrMru>
    <a:srgbClr val="6AA9BF"/>
    <a:srgbClr val="ADC676"/>
    <a:srgbClr val="246E97"/>
    <a:srgbClr val="0B5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>
    <p:restoredLeft sz="15620"/>
    <p:restoredTop sz="94660"/>
  </p:normalViewPr>
  <p:slideViewPr>
    <p:cSldViewPr snapToObjects="1">
      <p:cViewPr>
        <p:scale>
          <a:sx n="200" d="100"/>
          <a:sy n="200" d="100"/>
        </p:scale>
        <p:origin x="-1016" y="-3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8DCC5-CB2B-484F-9C9C-14216DA3DE58}" type="datetimeFigureOut">
              <a:rPr lang="en-US" smtClean="0"/>
              <a:t>8/13/15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0A9D7-0A42-9143-9EBF-E80DE87A4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34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AB9FB-5ACC-F64A-8BB1-A708E676AF2E}" type="datetimeFigureOut">
              <a:rPr lang="en-US" smtClean="0"/>
              <a:pPr/>
              <a:t>8/13/15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752D38-CD55-BA4F-850C-9354FBA147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55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52D38-CD55-BA4F-850C-9354FBA1472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 lIns="91435" tIns="45718" rIns="91435" bIns="45718"/>
          <a:lstStyle/>
          <a:p>
            <a:fld id="{17476284-72DF-BB42-9AF0-084E63E9F108}" type="slidenum">
              <a:rPr lang="en-US"/>
              <a:pPr/>
              <a:t>12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/>
          </p:cNvSpPr>
          <p:nvPr>
            <p:ph type="sldNum" sz="quarter" idx="5"/>
          </p:nvPr>
        </p:nvSpPr>
        <p:spPr>
          <a:xfrm>
            <a:off x="3885009" y="8684684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10DDE70D-B4C8-9946-A18B-6F03D9206302}" type="slidenum">
              <a:rPr lang="en-US"/>
              <a:pPr/>
              <a:t>13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/>
          </p:cNvSpPr>
          <p:nvPr>
            <p:ph type="sldNum" sz="quarter" idx="5"/>
          </p:nvPr>
        </p:nvSpPr>
        <p:spPr>
          <a:xfrm>
            <a:off x="3885009" y="8684684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10DDE70D-B4C8-9946-A18B-6F03D9206302}" type="slidenum">
              <a:rPr lang="en-US"/>
              <a:pPr/>
              <a:t>14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/>
          </p:cNvSpPr>
          <p:nvPr>
            <p:ph type="sldNum" sz="quarter" idx="5"/>
          </p:nvPr>
        </p:nvSpPr>
        <p:spPr>
          <a:xfrm>
            <a:off x="3885009" y="8684684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10DDE70D-B4C8-9946-A18B-6F03D9206302}" type="slidenum">
              <a:rPr lang="en-US"/>
              <a:pPr/>
              <a:t>15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1" y="4342467"/>
            <a:ext cx="5028579" cy="4114486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88765" tIns="43606" rIns="88765" bIns="4360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48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6913"/>
            <a:ext cx="4548188" cy="3411537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1" y="4342467"/>
            <a:ext cx="5028579" cy="4114486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88765" tIns="43606" rIns="88765" bIns="4360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48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6913"/>
            <a:ext cx="4548188" cy="3411537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9A911B-8461-7B49-AE13-960C47DA0C40}" type="slidenum">
              <a:rPr lang="en-US"/>
              <a:pPr/>
              <a:t>18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2175"/>
          </a:xfrm>
          <a:ln/>
        </p:spPr>
      </p:sp>
      <p:sp>
        <p:nvSpPr>
          <p:cNvPr id="66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6"/>
            <a:ext cx="5028579" cy="41144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66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023" y="4342892"/>
            <a:ext cx="5027955" cy="411456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61" tIns="44438" rIns="90461" bIns="44438"/>
          <a:lstStyle/>
          <a:p>
            <a:endParaRPr lang="en-US"/>
          </a:p>
        </p:txBody>
      </p:sp>
      <p:sp>
        <p:nvSpPr>
          <p:cNvPr id="138243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0938" y="692150"/>
            <a:ext cx="4554537" cy="34163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xfrm>
            <a:off x="3885009" y="8684684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2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66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23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66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66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181" tIns="45284" rIns="92181" bIns="45284"/>
          <a:lstStyle/>
          <a:p>
            <a:endParaRPr lang="en-US"/>
          </a:p>
        </p:txBody>
      </p:sp>
      <p:sp>
        <p:nvSpPr>
          <p:cNvPr id="53248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1" y="4342465"/>
            <a:ext cx="5028579" cy="4114487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2181" tIns="45284" rIns="92181" bIns="4528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07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3738"/>
            <a:ext cx="4551362" cy="3414712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29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30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1" y="4342465"/>
            <a:ext cx="5028579" cy="4114486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0457" tIns="44437" rIns="90457" bIns="4443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07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5325"/>
            <a:ext cx="4548188" cy="3413125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/>
          </p:cNvSpPr>
          <p:nvPr>
            <p:ph type="sldNum" sz="quarter" idx="5"/>
          </p:nvPr>
        </p:nvSpPr>
        <p:spPr>
          <a:xfrm>
            <a:off x="3885009" y="8684684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1pPr>
            <a:lvl2pPr marL="37222402" indent="-36773751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5pPr>
            <a:lvl6pPr marL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6pPr>
            <a:lvl7pPr marL="8973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7pPr>
            <a:lvl8pPr marL="13459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8pPr>
            <a:lvl9pPr marL="17946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9pPr>
          </a:lstStyle>
          <a:p>
            <a:pPr eaLnBrk="1" hangingPunct="1"/>
            <a:fld id="{1F7E8A61-7F45-4448-8A16-DF8F755F4D65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0457" tIns="44437" rIns="90457" bIns="44437"/>
          <a:lstStyle/>
          <a:p>
            <a:endParaRPr lang="en-US"/>
          </a:p>
        </p:txBody>
      </p:sp>
      <p:sp>
        <p:nvSpPr>
          <p:cNvPr id="58880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xfrm>
            <a:off x="3885009" y="8684684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33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xfrm>
            <a:off x="3885009" y="8684684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34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 W3" charset="0"/>
                <a:cs typeface="ヒラギノ明朝 Pro W3" charset="0"/>
                <a:sym typeface="Times New Roman" charset="0"/>
              </a:defRPr>
            </a:lvl9pPr>
          </a:lstStyle>
          <a:p>
            <a:pPr eaLnBrk="1" hangingPunct="1"/>
            <a:fld id="{EF5F1832-5E39-C94B-A1A7-B0407499FA83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36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xfrm>
            <a:off x="3885009" y="8684684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37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xfrm>
            <a:off x="3885009" y="8684684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38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1" y="4342465"/>
            <a:ext cx="5028579" cy="41144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57" tIns="44437" rIns="90457" bIns="44437"/>
          <a:lstStyle/>
          <a:p>
            <a:endParaRPr lang="en-US"/>
          </a:p>
        </p:txBody>
      </p:sp>
      <p:sp>
        <p:nvSpPr>
          <p:cNvPr id="6973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5325"/>
            <a:ext cx="4548188" cy="3413125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xfrm>
            <a:off x="3885009" y="8684684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40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1" y="4342465"/>
            <a:ext cx="5028579" cy="4114486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0457" tIns="44437" rIns="90457" bIns="4443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48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5325"/>
            <a:ext cx="4548188" cy="3413125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4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43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1" y="4342467"/>
            <a:ext cx="5028579" cy="4114486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88765" tIns="43606" rIns="88765" bIns="4360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48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6913"/>
            <a:ext cx="4548188" cy="3411537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640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64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 lIns="91435" tIns="45718" rIns="91435" bIns="45718"/>
          <a:lstStyle/>
          <a:p>
            <a:fld id="{078D1FD1-098E-454D-AFAE-9EB1CA5DC1C4}" type="slidenum">
              <a:rPr lang="en-US"/>
              <a:pPr/>
              <a:t>9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Optima"/>
                <a:cs typeface="Optima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Optima"/>
                <a:cs typeface="Opti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Optima"/>
                <a:cs typeface="Optima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Optima"/>
                <a:cs typeface="Optima"/>
              </a:defRPr>
            </a:lvl1pPr>
            <a:lvl2pPr>
              <a:defRPr>
                <a:latin typeface="Optima"/>
                <a:cs typeface="Optima"/>
              </a:defRPr>
            </a:lvl2pPr>
            <a:lvl3pPr>
              <a:defRPr>
                <a:latin typeface="Optima"/>
                <a:cs typeface="Optima"/>
              </a:defRPr>
            </a:lvl3pPr>
            <a:lvl4pPr>
              <a:defRPr>
                <a:latin typeface="Optima"/>
                <a:cs typeface="Optima"/>
              </a:defRPr>
            </a:lvl4pPr>
            <a:lvl5pPr>
              <a:defRPr>
                <a:latin typeface="Optima"/>
                <a:cs typeface="Optim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latin typeface="Optima"/>
                <a:cs typeface="Optim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Optima"/>
                <a:cs typeface="Optim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Optima"/>
                <a:cs typeface="Optima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239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21DD5D4B-B816-1640-9C39-410622B53F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2390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9A0EFC58-58D8-0549-B349-FF0CE9E1AE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8EF0AC8A-89F2-9849-8003-D840826397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emf"/><Relationship Id="rId1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emf"/><Relationship Id="rId10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waves.eps"/>
          <p:cNvPicPr>
            <a:picLocks noChangeAspect="1"/>
          </p:cNvPicPr>
          <p:nvPr userDrawn="1"/>
        </p:nvPicPr>
        <p:blipFill>
          <a:blip r:embed="rId9"/>
          <a:srcRect l="2985" t="-15830" r="7463" b="55446"/>
          <a:stretch>
            <a:fillRect/>
          </a:stretch>
        </p:blipFill>
        <p:spPr>
          <a:xfrm>
            <a:off x="0" y="5696164"/>
            <a:ext cx="9144000" cy="11618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82763"/>
            <a:ext cx="8229600" cy="4217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DA-LOGO2013.eps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086600" y="5696164"/>
            <a:ext cx="1600200" cy="857036"/>
          </a:xfrm>
          <a:prstGeom prst="rect">
            <a:avLst/>
          </a:prstGeom>
          <a:effectLst/>
        </p:spPr>
      </p:pic>
      <p:sp>
        <p:nvSpPr>
          <p:cNvPr id="12" name="TextBox 11"/>
          <p:cNvSpPr txBox="1"/>
          <p:nvPr userDrawn="1"/>
        </p:nvSpPr>
        <p:spPr>
          <a:xfrm>
            <a:off x="724725" y="6400800"/>
            <a:ext cx="4594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 smtClean="0">
                <a:solidFill>
                  <a:schemeClr val="bg1"/>
                </a:solidFill>
                <a:latin typeface="Optima"/>
                <a:cs typeface="Optima"/>
              </a:rPr>
              <a:t>INTERNATIONAL DEPLOYMENT</a:t>
            </a:r>
            <a:r>
              <a:rPr lang="en-US" sz="1400" b="0" i="0" baseline="0" dirty="0" smtClean="0">
                <a:solidFill>
                  <a:schemeClr val="bg1"/>
                </a:solidFill>
                <a:latin typeface="Optima"/>
                <a:cs typeface="Optima"/>
              </a:rPr>
              <a:t> OF ACCELEROMETERS</a:t>
            </a:r>
            <a:endParaRPr lang="en-US" sz="1400" b="0" i="1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pic>
        <p:nvPicPr>
          <p:cNvPr id="18" name="Picture 17" descr="waves2.eps"/>
          <p:cNvPicPr>
            <a:picLocks noChangeAspect="1"/>
          </p:cNvPicPr>
          <p:nvPr userDrawn="1"/>
        </p:nvPicPr>
        <p:blipFill>
          <a:blip r:embed="rId11"/>
          <a:srcRect l="10366" t="18644" r="16463"/>
          <a:stretch>
            <a:fillRect/>
          </a:stretch>
        </p:blipFill>
        <p:spPr>
          <a:xfrm>
            <a:off x="0" y="0"/>
            <a:ext cx="9144000" cy="609600"/>
          </a:xfrm>
          <a:prstGeom prst="rect">
            <a:avLst/>
          </a:prstGeom>
        </p:spPr>
      </p:pic>
      <p:pic>
        <p:nvPicPr>
          <p:cNvPr id="8" name="Picture 7" descr="GSN-logo.eps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28600" y="6172200"/>
            <a:ext cx="496125" cy="6225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6AA9BF"/>
          </a:solidFill>
          <a:latin typeface="Optima"/>
          <a:ea typeface="+mj-ea"/>
          <a:cs typeface="Optim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B5183"/>
          </a:solidFill>
          <a:latin typeface="Optima"/>
          <a:ea typeface="+mn-ea"/>
          <a:cs typeface="Optim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ADC676"/>
          </a:solidFill>
          <a:latin typeface="Optima"/>
          <a:ea typeface="+mn-ea"/>
          <a:cs typeface="Optim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B5183"/>
          </a:solidFill>
          <a:latin typeface="Optima"/>
          <a:ea typeface="+mn-ea"/>
          <a:cs typeface="Optim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B5183"/>
          </a:solidFill>
          <a:latin typeface="Optima"/>
          <a:ea typeface="+mn-ea"/>
          <a:cs typeface="Optim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B5183"/>
          </a:solidFill>
          <a:latin typeface="Optima"/>
          <a:ea typeface="+mn-ea"/>
          <a:cs typeface="Opti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1.emf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ervice.iris.edu/" TargetMode="External"/><Relationship Id="rId4" Type="http://schemas.openxmlformats.org/officeDocument/2006/relationships/hyperlink" Target="http://service.iris.edu/mustang/" TargetMode="External"/><Relationship Id="rId5" Type="http://schemas.openxmlformats.org/officeDocument/2006/relationships/image" Target="../media/image23.tiff"/><Relationship Id="rId6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microsoft.com/office/2007/relationships/hdphoto" Target="../media/hdphoto1.wdp"/><Relationship Id="rId5" Type="http://schemas.openxmlformats.org/officeDocument/2006/relationships/hyperlink" Target="http://service.iris.edu/mustang/measurements/docs/1/builder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tiff"/><Relationship Id="rId3" Type="http://schemas.openxmlformats.org/officeDocument/2006/relationships/image" Target="../media/image4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7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B5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DA-MAP2.eps"/>
          <p:cNvPicPr>
            <a:picLocks noChangeAspect="1"/>
          </p:cNvPicPr>
          <p:nvPr/>
        </p:nvPicPr>
        <p:blipFill>
          <a:blip r:embed="rId3">
            <a:alphaModFix amt="75000"/>
          </a:blip>
          <a:srcRect l="19321" t="8555" r="12488" b="659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waves.eps"/>
          <p:cNvPicPr>
            <a:picLocks noChangeAspect="1"/>
          </p:cNvPicPr>
          <p:nvPr/>
        </p:nvPicPr>
        <p:blipFill>
          <a:blip r:embed="rId4">
            <a:alphaModFix amt="37000"/>
          </a:blip>
          <a:srcRect l="2985" t="-15830" r="7463" b="47680"/>
          <a:stretch>
            <a:fillRect/>
          </a:stretch>
        </p:blipFill>
        <p:spPr>
          <a:xfrm>
            <a:off x="0" y="5546741"/>
            <a:ext cx="9144000" cy="13112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6397823"/>
            <a:ext cx="4654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>
                <a:solidFill>
                  <a:schemeClr val="bg1"/>
                </a:solidFill>
                <a:latin typeface="Optima"/>
                <a:cs typeface="Optima"/>
              </a:rPr>
              <a:t>INTERNATIONAL DEPLOYMENT</a:t>
            </a:r>
            <a:r>
              <a:rPr lang="en-US" sz="1400" b="0" i="0" baseline="0" dirty="0" smtClean="0">
                <a:solidFill>
                  <a:schemeClr val="bg1"/>
                </a:solidFill>
                <a:latin typeface="Optima"/>
                <a:cs typeface="Optima"/>
              </a:rPr>
              <a:t> OF ACCELEROMETERS</a:t>
            </a:r>
            <a:endParaRPr lang="en-US" sz="1400" b="0" i="1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6019800"/>
            <a:ext cx="6400800" cy="4572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rgbClr val="ADC676"/>
                </a:solidFill>
                <a:latin typeface="Optima"/>
                <a:cs typeface="Optima"/>
              </a:rPr>
              <a:t>Peter Davis, IGPP</a:t>
            </a:r>
            <a:endParaRPr lang="en-US" sz="2400" dirty="0">
              <a:solidFill>
                <a:srgbClr val="ADC676"/>
              </a:solidFill>
              <a:latin typeface="Optima"/>
              <a:cs typeface="Optima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5943600" y="2590800"/>
            <a:ext cx="3200400" cy="1600200"/>
          </a:xfrm>
          <a:prstGeom prst="rect">
            <a:avLst/>
          </a:prstGeom>
          <a:gradFill flip="none" rotWithShape="1">
            <a:gsLst>
              <a:gs pos="27000">
                <a:schemeClr val="bg1">
                  <a:alpha val="88000"/>
                </a:schemeClr>
              </a:gs>
              <a:gs pos="83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IDA-LOGO2013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2289140"/>
            <a:ext cx="3124200" cy="1673260"/>
          </a:xfrm>
          <a:prstGeom prst="rect">
            <a:avLst/>
          </a:prstGeom>
          <a:effectLst>
            <a:outerShdw blurRad="101600" dist="38100" dir="2700000">
              <a:schemeClr val="tx1">
                <a:lumMod val="50000"/>
                <a:lumOff val="50000"/>
                <a:alpha val="81000"/>
              </a:schemeClr>
            </a:outerShdw>
          </a:effectLst>
        </p:spPr>
      </p:pic>
      <p:sp>
        <p:nvSpPr>
          <p:cNvPr id="14" name="Rectangle 1"/>
          <p:cNvSpPr txBox="1">
            <a:spLocks noChangeArrowheads="1"/>
          </p:cNvSpPr>
          <p:nvPr/>
        </p:nvSpPr>
        <p:spPr bwMode="auto">
          <a:xfrm>
            <a:off x="304800" y="533400"/>
            <a:ext cx="6858000" cy="1841928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vert="horz" wrap="square" lIns="91440" tIns="45720" rIns="39688" bIns="45720" numCol="1" anchor="ctr" anchorCtr="0" compatLnSpc="1">
            <a:prstTxWarp prst="textNoShape">
              <a:avLst/>
            </a:prstTxWarp>
          </a:bodyPr>
          <a:lstStyle/>
          <a:p>
            <a:pPr marL="39688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Optima"/>
                <a:ea typeface="+mj-ea"/>
                <a:cs typeface="Optima"/>
                <a:sym typeface="Helvetica" charset="0"/>
              </a:rPr>
              <a:t>Quality</a:t>
            </a:r>
            <a:r>
              <a:rPr kumimoji="0" lang="en-US" sz="4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Optima"/>
                <a:ea typeface="+mj-ea"/>
                <a:cs typeface="Optima"/>
                <a:sym typeface="Helvetica" charset="0"/>
              </a:rPr>
              <a:t> Control of IRIS/IDA data using MUSTANG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Optima"/>
              <a:ea typeface="+mj-ea"/>
              <a:cs typeface="Optima"/>
              <a:sym typeface="Helvetica" charset="0"/>
            </a:endParaRPr>
          </a:p>
        </p:txBody>
      </p:sp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457200" y="3581400"/>
            <a:ext cx="4953000" cy="1841928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vert="horz" wrap="square" lIns="91440" tIns="45720" rIns="39688" bIns="45720" numCol="1" anchor="ctr" anchorCtr="0" compatLnSpc="1">
            <a:prstTxWarp prst="textNoShape">
              <a:avLst/>
            </a:prstTxWarp>
          </a:bodyPr>
          <a:lstStyle/>
          <a:p>
            <a:pPr marL="39688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Optima"/>
                <a:ea typeface="+mj-ea"/>
                <a:cs typeface="Optima"/>
                <a:sym typeface="Helvetica" charset="0"/>
              </a:rPr>
              <a:t>Managing Data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Optima"/>
                <a:ea typeface="+mj-ea"/>
                <a:cs typeface="Optima"/>
                <a:sym typeface="Helvetica" charset="0"/>
              </a:rPr>
              <a:t> from Seismic Networks Workshop</a:t>
            </a:r>
          </a:p>
          <a:p>
            <a:pPr marL="39688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Optima"/>
                <a:ea typeface="+mj-ea"/>
                <a:cs typeface="Optima"/>
                <a:sym typeface="Helvetica" charset="0"/>
              </a:rPr>
              <a:t>Hanoi, Vietnam</a:t>
            </a:r>
          </a:p>
          <a:p>
            <a:pPr marL="39688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Optima"/>
                <a:ea typeface="+mj-ea"/>
                <a:cs typeface="Optima"/>
                <a:sym typeface="Helvetica" charset="0"/>
              </a:rPr>
              <a:t>September 2015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458" name="Picture 1026" descr="wra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9800" y="76200"/>
            <a:ext cx="6857999" cy="3124200"/>
          </a:xfrm>
          <a:prstGeom prst="rect">
            <a:avLst/>
          </a:prstGeom>
          <a:noFill/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33131" y="6324600"/>
            <a:ext cx="40386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rgbClr val="000090"/>
                </a:solidFill>
                <a:latin typeface="Times New Roman" charset="0"/>
              </a:rPr>
              <a:t> </a:t>
            </a:r>
            <a:r>
              <a:rPr lang="en-US" dirty="0" smtClean="0">
                <a:solidFill>
                  <a:srgbClr val="000090"/>
                </a:solidFill>
                <a:latin typeface="Helvetica" charset="0"/>
              </a:rPr>
              <a:t>problems unique to tri-axial sensors</a:t>
            </a:r>
            <a:endParaRPr lang="en-US" sz="1800" b="1" dirty="0">
              <a:solidFill>
                <a:srgbClr val="000090"/>
              </a:solidFill>
              <a:latin typeface="Helvetica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057400" y="314919"/>
            <a:ext cx="7620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FF0000"/>
                </a:solidFill>
                <a:latin typeface="Helvetica" charset="0"/>
              </a:rPr>
              <a:t>STS2 </a:t>
            </a:r>
            <a:endParaRPr lang="en-US" sz="1400" b="1" i="1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012950" y="1828800"/>
            <a:ext cx="7620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FF0000"/>
                </a:solidFill>
                <a:latin typeface="Helvetica" charset="0"/>
              </a:rPr>
              <a:t>STS2 </a:t>
            </a:r>
            <a:endParaRPr lang="en-US" sz="1400" b="1" i="1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070100" y="1085850"/>
            <a:ext cx="7620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FF0000"/>
                </a:solidFill>
                <a:latin typeface="Helvetica" charset="0"/>
              </a:rPr>
              <a:t>STS2 </a:t>
            </a:r>
            <a:endParaRPr lang="en-US" sz="1400" b="1" i="1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012950" y="2209800"/>
            <a:ext cx="1100668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FF0000"/>
                </a:solidFill>
                <a:latin typeface="Helvetica" charset="0"/>
              </a:rPr>
              <a:t>KS-54000</a:t>
            </a:r>
            <a:endParaRPr lang="en-US" sz="1400" b="1" i="1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044700" y="685800"/>
            <a:ext cx="1100668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FF0000"/>
                </a:solidFill>
                <a:latin typeface="Helvetica" charset="0"/>
              </a:rPr>
              <a:t>KS-54000</a:t>
            </a:r>
            <a:endParaRPr lang="en-US" sz="1400" b="1" i="1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044700" y="1447800"/>
            <a:ext cx="1100668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FF0000"/>
                </a:solidFill>
                <a:latin typeface="Helvetica" charset="0"/>
              </a:rPr>
              <a:t>KS-54000</a:t>
            </a:r>
            <a:endParaRPr lang="en-US" sz="1400" b="1" i="1" dirty="0">
              <a:solidFill>
                <a:srgbClr val="FF0000"/>
              </a:solidFill>
              <a:latin typeface="Helvetica" charset="0"/>
            </a:endParaRPr>
          </a:p>
        </p:txBody>
      </p:sp>
      <p:pic>
        <p:nvPicPr>
          <p:cNvPr id="11" name="Picture 1026" descr="wra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3251200"/>
            <a:ext cx="6857999" cy="3124200"/>
          </a:xfrm>
          <a:prstGeom prst="rect">
            <a:avLst/>
          </a:prstGeom>
          <a:noFill/>
        </p:spPr>
      </p:pic>
      <p:cxnSp>
        <p:nvCxnSpPr>
          <p:cNvPr id="13" name="Straight Arrow Connector 12"/>
          <p:cNvCxnSpPr/>
          <p:nvPr/>
        </p:nvCxnSpPr>
        <p:spPr>
          <a:xfrm>
            <a:off x="2133600" y="2667000"/>
            <a:ext cx="4800600" cy="914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162800" y="2667000"/>
            <a:ext cx="304800" cy="990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Text Box 2"/>
          <p:cNvSpPr txBox="1">
            <a:spLocks noChangeArrowheads="1"/>
          </p:cNvSpPr>
          <p:nvPr/>
        </p:nvSpPr>
        <p:spPr bwMode="auto">
          <a:xfrm>
            <a:off x="1524000" y="5913566"/>
            <a:ext cx="63246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>
                <a:solidFill>
                  <a:srgbClr val="000090"/>
                </a:solidFill>
                <a:latin typeface="Times New Roman" charset="0"/>
              </a:rPr>
              <a:t> </a:t>
            </a:r>
            <a:r>
              <a:rPr lang="en-US" dirty="0">
                <a:solidFill>
                  <a:srgbClr val="000090"/>
                </a:solidFill>
                <a:latin typeface="Helvetica" charset="0"/>
              </a:rPr>
              <a:t>loss of </a:t>
            </a:r>
            <a:r>
              <a:rPr lang="en-US" dirty="0" smtClean="0">
                <a:solidFill>
                  <a:srgbClr val="000090"/>
                </a:solidFill>
                <a:latin typeface="Helvetica" charset="0"/>
              </a:rPr>
              <a:t>vacuum 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(We examine long data segments.)</a:t>
            </a:r>
            <a:endParaRPr lang="en-US" sz="1800" b="1" dirty="0">
              <a:solidFill>
                <a:schemeClr val="accent5">
                  <a:lumMod val="50000"/>
                </a:schemeClr>
              </a:solidFill>
              <a:latin typeface="Helvetica" charset="0"/>
            </a:endParaRPr>
          </a:p>
        </p:txBody>
      </p:sp>
      <p:pic>
        <p:nvPicPr>
          <p:cNvPr id="626691" name="Picture 3" descr="ffc plot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85" t="4057" r="2028" b="14879"/>
          <a:stretch>
            <a:fillRect/>
          </a:stretch>
        </p:blipFill>
        <p:spPr bwMode="auto">
          <a:xfrm>
            <a:off x="914400" y="914400"/>
            <a:ext cx="7315200" cy="48402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23850"/>
            <a:ext cx="3810000" cy="1143000"/>
          </a:xfrm>
        </p:spPr>
        <p:txBody>
          <a:bodyPr/>
          <a:lstStyle/>
          <a:p>
            <a:r>
              <a:rPr lang="en-US" sz="3500" dirty="0">
                <a:solidFill>
                  <a:srgbClr val="000090"/>
                </a:solidFill>
              </a:rPr>
              <a:t>Excessive </a:t>
            </a:r>
            <a:r>
              <a:rPr lang="en-US" sz="3500" dirty="0" smtClean="0">
                <a:solidFill>
                  <a:srgbClr val="000090"/>
                </a:solidFill>
              </a:rPr>
              <a:t>Spiking: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4101" name="Picture 5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400" y="1447800"/>
            <a:ext cx="44513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886200"/>
            <a:ext cx="44513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2911294"/>
            <a:ext cx="3733800" cy="194981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400800" y="1524000"/>
            <a:ext cx="1828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6AA9BF"/>
                </a:solidFill>
                <a:latin typeface="Optima"/>
                <a:ea typeface="+mj-ea"/>
                <a:cs typeface="Optima"/>
              </a:defRPr>
            </a:lvl1pPr>
          </a:lstStyle>
          <a:p>
            <a:r>
              <a:rPr lang="en-US" sz="3500" dirty="0" smtClean="0">
                <a:solidFill>
                  <a:srgbClr val="000090"/>
                </a:solidFill>
              </a:rPr>
              <a:t>Clipping </a:t>
            </a:r>
            <a:endParaRPr lang="en-US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8610600" cy="838200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39688" bIns="4572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sz="4300" dirty="0" smtClean="0">
                <a:solidFill>
                  <a:srgbClr val="353298"/>
                </a:solidFill>
              </a:rPr>
              <a:t>Take advantage of IRIS resources:</a:t>
            </a:r>
            <a:endParaRPr lang="en-US" dirty="0" smtClean="0">
              <a:solidFill>
                <a:srgbClr val="353298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38200" y="1295400"/>
            <a:ext cx="7315200" cy="1295400"/>
          </a:xfrm>
          <a:prstGeom prst="rect">
            <a:avLst/>
          </a:prstGeom>
          <a:noFill/>
          <a:ln/>
        </p:spPr>
        <p:txBody>
          <a:bodyPr vert="horz" lIns="90488" tIns="44450" rIns="90488" bIns="4445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B5183"/>
                </a:solidFill>
                <a:latin typeface="Optima"/>
                <a:ea typeface="+mn-ea"/>
                <a:cs typeface="Optim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ADC676"/>
                </a:solidFill>
                <a:latin typeface="Optima"/>
                <a:ea typeface="+mn-ea"/>
                <a:cs typeface="Optim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B5183"/>
                </a:solidFill>
                <a:latin typeface="Optima"/>
                <a:ea typeface="+mn-ea"/>
                <a:cs typeface="Optim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B5183"/>
                </a:solidFill>
                <a:latin typeface="Optima"/>
                <a:ea typeface="+mn-ea"/>
                <a:cs typeface="Optim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B5183"/>
                </a:solidFill>
                <a:latin typeface="Optima"/>
                <a:ea typeface="+mn-ea"/>
                <a:cs typeface="Opti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800" dirty="0">
                <a:solidFill>
                  <a:srgbClr val="000090"/>
                </a:solidFill>
              </a:rPr>
              <a:t>Web services:  </a:t>
            </a:r>
            <a:r>
              <a:rPr lang="en-US" sz="2800" dirty="0">
                <a:solidFill>
                  <a:srgbClr val="000090"/>
                </a:solidFill>
                <a:hlinkClick r:id="rId3"/>
              </a:rPr>
              <a:t>http://service.iris.edu</a:t>
            </a:r>
            <a:r>
              <a:rPr lang="en-US" sz="2800" dirty="0" smtClean="0">
                <a:solidFill>
                  <a:srgbClr val="000090"/>
                </a:solidFill>
                <a:hlinkClick r:id="rId3"/>
              </a:rPr>
              <a:t>/</a:t>
            </a:r>
            <a:endParaRPr lang="en-US" sz="2800" dirty="0" smtClean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800" dirty="0">
                <a:solidFill>
                  <a:srgbClr val="000090"/>
                </a:solidFill>
              </a:rPr>
              <a:t>MUSTANG: </a:t>
            </a:r>
            <a:r>
              <a:rPr lang="en-US" sz="2800" dirty="0">
                <a:solidFill>
                  <a:srgbClr val="000090"/>
                </a:solidFill>
                <a:hlinkClick r:id="rId4"/>
              </a:rPr>
              <a:t>http://service.iris.edu/mustang</a:t>
            </a:r>
            <a:r>
              <a:rPr lang="en-US" sz="2800" dirty="0" smtClean="0">
                <a:solidFill>
                  <a:srgbClr val="000090"/>
                </a:solidFill>
                <a:hlinkClick r:id="rId4"/>
              </a:rPr>
              <a:t>/</a:t>
            </a:r>
            <a:r>
              <a:rPr lang="en-US" sz="2800" dirty="0" smtClean="0">
                <a:solidFill>
                  <a:srgbClr val="000090"/>
                </a:solidFill>
              </a:rPr>
              <a:t>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 smtClean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Font typeface="Arial"/>
              <a:buNone/>
            </a:pPr>
            <a:endParaRPr lang="en-US" sz="2400" dirty="0" smtClean="0">
              <a:solidFill>
                <a:schemeClr val="hlink"/>
              </a:solidFill>
            </a:endParaRPr>
          </a:p>
        </p:txBody>
      </p:sp>
      <p:pic>
        <p:nvPicPr>
          <p:cNvPr id="2" name="Picture 1" descr="ws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2438400"/>
            <a:ext cx="4220029" cy="4267200"/>
          </a:xfrm>
          <a:prstGeom prst="rect">
            <a:avLst/>
          </a:prstGeom>
        </p:spPr>
      </p:pic>
      <p:pic>
        <p:nvPicPr>
          <p:cNvPr id="3" name="Picture 2" descr="mustang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90800"/>
            <a:ext cx="4374712" cy="3962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rdbeben:Users:pdavis:NOBACKUP:organizations:IRIS:GSN:2014_10_GSN:NRTS map 2014 0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"/>
            <a:ext cx="3962400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2133600" cy="838200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39688" bIns="4572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sz="4300" dirty="0" smtClean="0">
                <a:solidFill>
                  <a:srgbClr val="353298"/>
                </a:solidFill>
              </a:rPr>
              <a:t>II.ARU</a:t>
            </a:r>
            <a:r>
              <a:rPr lang="en-US" sz="4300" dirty="0" smtClean="0">
                <a:solidFill>
                  <a:srgbClr val="353298"/>
                </a:solidFill>
              </a:rPr>
              <a:t>:</a:t>
            </a:r>
            <a:endParaRPr lang="en-US" dirty="0" smtClean="0">
              <a:solidFill>
                <a:srgbClr val="353298"/>
              </a:solidFill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3962400" cy="1828800"/>
          </a:xfrm>
        </p:spPr>
        <p:txBody>
          <a:bodyPr rIns="39688"/>
          <a:lstStyle/>
          <a:p>
            <a:pPr eaLnBrk="1" hangingPunct="1">
              <a:lnSpc>
                <a:spcPct val="90000"/>
              </a:lnSpc>
              <a:buClr>
                <a:srgbClr val="169898"/>
              </a:buClr>
              <a:buFont typeface="Wingdings" charset="2"/>
              <a:buChar char="§"/>
            </a:pPr>
            <a:r>
              <a:rPr lang="en-US" sz="2500" dirty="0" smtClean="0">
                <a:solidFill>
                  <a:srgbClr val="000090"/>
                </a:solidFill>
              </a:rPr>
              <a:t>Equipment </a:t>
            </a:r>
            <a:r>
              <a:rPr lang="en-US" sz="2500" dirty="0" smtClean="0">
                <a:solidFill>
                  <a:srgbClr val="000090"/>
                </a:solidFill>
              </a:rPr>
              <a:t>was relocated </a:t>
            </a:r>
            <a:r>
              <a:rPr lang="en-US" sz="2500" dirty="0" smtClean="0">
                <a:solidFill>
                  <a:srgbClr val="000090"/>
                </a:solidFill>
              </a:rPr>
              <a:t>to new vault by EME </a:t>
            </a:r>
            <a:r>
              <a:rPr lang="en-US" sz="2500" dirty="0" smtClean="0">
                <a:solidFill>
                  <a:srgbClr val="000090"/>
                </a:solidFill>
              </a:rPr>
              <a:t>staff</a:t>
            </a:r>
          </a:p>
          <a:p>
            <a:pPr eaLnBrk="1" hangingPunct="1">
              <a:lnSpc>
                <a:spcPct val="90000"/>
              </a:lnSpc>
              <a:buClr>
                <a:srgbClr val="169898"/>
              </a:buClr>
              <a:buFont typeface="Wingdings" charset="2"/>
              <a:buChar char="§"/>
            </a:pPr>
            <a:r>
              <a:rPr lang="en-US" sz="2500" dirty="0" smtClean="0">
                <a:solidFill>
                  <a:srgbClr val="000090"/>
                </a:solidFill>
              </a:rPr>
              <a:t>Was the new vault quieter?  </a:t>
            </a:r>
            <a:endParaRPr lang="en-US" sz="2500" dirty="0" smtClean="0">
              <a:solidFill>
                <a:srgbClr val="000090"/>
              </a:solidFill>
            </a:endParaRPr>
          </a:p>
          <a:p>
            <a:pPr marL="0" indent="0" eaLnBrk="1" hangingPunct="1">
              <a:lnSpc>
                <a:spcPct val="90000"/>
              </a:lnSpc>
              <a:buClr>
                <a:srgbClr val="169898"/>
              </a:buClr>
              <a:buNone/>
            </a:pPr>
            <a:endParaRPr lang="en-US" sz="2500" dirty="0">
              <a:solidFill>
                <a:srgbClr val="169898"/>
              </a:solidFill>
            </a:endParaRPr>
          </a:p>
        </p:txBody>
      </p:sp>
      <p:sp>
        <p:nvSpPr>
          <p:cNvPr id="33797" name="Rectangle 10"/>
          <p:cNvSpPr>
            <a:spLocks/>
          </p:cNvSpPr>
          <p:nvPr/>
        </p:nvSpPr>
        <p:spPr bwMode="auto">
          <a:xfrm flipV="1">
            <a:off x="5334000" y="457200"/>
            <a:ext cx="381000" cy="304800"/>
          </a:xfrm>
          <a:prstGeom prst="rect">
            <a:avLst/>
          </a:prstGeom>
          <a:solidFill>
            <a:srgbClr val="339966">
              <a:alpha val="34901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ARU DSCF562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2590800"/>
            <a:ext cx="5046133" cy="3784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733800"/>
            <a:ext cx="2895600" cy="199369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62984"/>
            <a:ext cx="5486400" cy="838200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39688" bIns="45720" numCol="1" anchor="ctr" anchorCtr="0" compatLnSpc="1">
            <a:prstTxWarp prst="textNoShape">
              <a:avLst/>
            </a:prstTxWarp>
            <a:normAutofit/>
          </a:bodyPr>
          <a:lstStyle/>
          <a:p>
            <a:pPr indent="0" eaLnBrk="1" hangingPunct="1"/>
            <a:r>
              <a:rPr lang="en-US" sz="4300" dirty="0" smtClean="0">
                <a:solidFill>
                  <a:srgbClr val="353298"/>
                </a:solidFill>
              </a:rPr>
              <a:t>MUSTANG example:</a:t>
            </a:r>
            <a:endParaRPr lang="en-US" dirty="0" smtClean="0">
              <a:solidFill>
                <a:srgbClr val="353298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447800"/>
            <a:ext cx="3809999" cy="27214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1600" y="4800600"/>
            <a:ext cx="6172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http://</a:t>
            </a:r>
            <a:r>
              <a:rPr lang="en-US" dirty="0" err="1">
                <a:solidFill>
                  <a:srgbClr val="000090"/>
                </a:solidFill>
              </a:rPr>
              <a:t>service.iris.edu</a:t>
            </a:r>
            <a:r>
              <a:rPr lang="en-US" dirty="0">
                <a:solidFill>
                  <a:srgbClr val="000090"/>
                </a:solidFill>
              </a:rPr>
              <a:t>/mustang/noise-</a:t>
            </a:r>
            <a:r>
              <a:rPr lang="en-US" dirty="0" err="1">
                <a:solidFill>
                  <a:srgbClr val="000090"/>
                </a:solidFill>
              </a:rPr>
              <a:t>pdf</a:t>
            </a:r>
            <a:r>
              <a:rPr lang="en-US" dirty="0">
                <a:solidFill>
                  <a:srgbClr val="000090"/>
                </a:solidFill>
              </a:rPr>
              <a:t>/1/</a:t>
            </a:r>
            <a:r>
              <a:rPr lang="en-US" dirty="0" err="1">
                <a:solidFill>
                  <a:srgbClr val="000090"/>
                </a:solidFill>
              </a:rPr>
              <a:t>query?net</a:t>
            </a:r>
            <a:r>
              <a:rPr lang="en-US" dirty="0">
                <a:solidFill>
                  <a:srgbClr val="000090"/>
                </a:solidFill>
              </a:rPr>
              <a:t>=</a:t>
            </a:r>
            <a:r>
              <a:rPr lang="en-US" dirty="0" err="1">
                <a:solidFill>
                  <a:srgbClr val="000090"/>
                </a:solidFill>
              </a:rPr>
              <a:t>II&amp;sta</a:t>
            </a:r>
            <a:r>
              <a:rPr lang="en-US" dirty="0">
                <a:solidFill>
                  <a:srgbClr val="000090"/>
                </a:solidFill>
              </a:rPr>
              <a:t>=</a:t>
            </a:r>
            <a:r>
              <a:rPr lang="en-US" dirty="0" err="1">
                <a:solidFill>
                  <a:srgbClr val="000090"/>
                </a:solidFill>
              </a:rPr>
              <a:t>ARU&amp;loc</a:t>
            </a:r>
            <a:r>
              <a:rPr lang="en-US" dirty="0">
                <a:solidFill>
                  <a:srgbClr val="000090"/>
                </a:solidFill>
              </a:rPr>
              <a:t>=00&amp;cha=</a:t>
            </a:r>
            <a:r>
              <a:rPr lang="en-US" dirty="0" err="1">
                <a:solidFill>
                  <a:srgbClr val="000090"/>
                </a:solidFill>
              </a:rPr>
              <a:t>BHN&amp;quality</a:t>
            </a:r>
            <a:r>
              <a:rPr lang="en-US" dirty="0">
                <a:solidFill>
                  <a:srgbClr val="000090"/>
                </a:solidFill>
              </a:rPr>
              <a:t>=</a:t>
            </a:r>
            <a:r>
              <a:rPr lang="en-US" dirty="0" err="1">
                <a:solidFill>
                  <a:srgbClr val="000090"/>
                </a:solidFill>
              </a:rPr>
              <a:t>M&amp;starttime</a:t>
            </a:r>
            <a:r>
              <a:rPr lang="en-US" dirty="0">
                <a:solidFill>
                  <a:srgbClr val="000090"/>
                </a:solidFill>
              </a:rPr>
              <a:t>=2010-01-01&amp;endtime=2010-01-31&amp;format=</a:t>
            </a:r>
            <a:r>
              <a:rPr lang="en-US" dirty="0" err="1">
                <a:solidFill>
                  <a:srgbClr val="000090"/>
                </a:solidFill>
              </a:rPr>
              <a:t>plot&amp;plot.title</a:t>
            </a:r>
            <a:r>
              <a:rPr lang="en-US" dirty="0">
                <a:solidFill>
                  <a:srgbClr val="000090"/>
                </a:solidFill>
              </a:rPr>
              <a:t>=</a:t>
            </a:r>
            <a:r>
              <a:rPr lang="en-US" dirty="0" err="1">
                <a:solidFill>
                  <a:srgbClr val="000090"/>
                </a:solidFill>
              </a:rPr>
              <a:t>II.ARU.BHN&amp;plot.interpolation</a:t>
            </a:r>
            <a:r>
              <a:rPr lang="en-US" dirty="0">
                <a:solidFill>
                  <a:srgbClr val="000090"/>
                </a:solidFill>
              </a:rPr>
              <a:t>=</a:t>
            </a:r>
            <a:r>
              <a:rPr lang="en-US" dirty="0" err="1">
                <a:solidFill>
                  <a:srgbClr val="000090"/>
                </a:solidFill>
              </a:rPr>
              <a:t>bicubic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447799"/>
            <a:ext cx="3810000" cy="2721428"/>
          </a:xfrm>
          <a:prstGeom prst="rect">
            <a:avLst/>
          </a:prstGeom>
        </p:spPr>
      </p:pic>
      <p:sp>
        <p:nvSpPr>
          <p:cNvPr id="10" name="Text Box 1028"/>
          <p:cNvSpPr txBox="1">
            <a:spLocks noChangeArrowheads="1"/>
          </p:cNvSpPr>
          <p:nvPr/>
        </p:nvSpPr>
        <p:spPr bwMode="auto">
          <a:xfrm>
            <a:off x="1295400" y="4267200"/>
            <a:ext cx="213360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Before relocation</a:t>
            </a:r>
            <a:endParaRPr lang="en-US" sz="2000" dirty="0">
              <a:solidFill>
                <a:srgbClr val="000090"/>
              </a:solidFill>
              <a:latin typeface="Helvetica" charset="0"/>
            </a:endParaRPr>
          </a:p>
        </p:txBody>
      </p:sp>
      <p:sp>
        <p:nvSpPr>
          <p:cNvPr id="11" name="Text Box 1028"/>
          <p:cNvSpPr txBox="1">
            <a:spLocks noChangeArrowheads="1"/>
          </p:cNvSpPr>
          <p:nvPr/>
        </p:nvSpPr>
        <p:spPr bwMode="auto">
          <a:xfrm>
            <a:off x="5791200" y="4292600"/>
            <a:ext cx="190500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After relocation</a:t>
            </a:r>
            <a:endParaRPr lang="en-US" sz="2000" dirty="0">
              <a:solidFill>
                <a:srgbClr val="000090"/>
              </a:solidFill>
              <a:latin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19400" y="882134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http://</a:t>
            </a:r>
            <a:r>
              <a:rPr lang="en-US" dirty="0" err="1">
                <a:solidFill>
                  <a:srgbClr val="000090"/>
                </a:solidFill>
              </a:rPr>
              <a:t>service.iris.edu</a:t>
            </a:r>
            <a:r>
              <a:rPr lang="en-US" dirty="0">
                <a:solidFill>
                  <a:srgbClr val="000090"/>
                </a:solidFill>
              </a:rPr>
              <a:t>/mustang/noise-</a:t>
            </a:r>
            <a:r>
              <a:rPr lang="en-US" dirty="0" err="1">
                <a:solidFill>
                  <a:srgbClr val="000090"/>
                </a:solidFill>
              </a:rPr>
              <a:t>pdf</a:t>
            </a:r>
            <a:r>
              <a:rPr lang="en-US" dirty="0">
                <a:solidFill>
                  <a:srgbClr val="000090"/>
                </a:solidFill>
              </a:rPr>
              <a:t>/docs/1/builder/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7391400" cy="4343400"/>
          </a:xfrm>
          <a:noFill/>
          <a:ln/>
        </p:spPr>
        <p:txBody>
          <a:bodyPr lIns="90488" tIns="44450" rIns="90488" bIns="44450"/>
          <a:lstStyle/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800" dirty="0" smtClean="0">
                <a:solidFill>
                  <a:srgbClr val="000090"/>
                </a:solidFill>
              </a:rPr>
              <a:t>Checking performance of strong motion instruments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 smtClean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800" dirty="0" smtClean="0">
                <a:solidFill>
                  <a:srgbClr val="000090"/>
                </a:solidFill>
              </a:rPr>
              <a:t>Replacing legacy code with platform-independent routines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 smtClean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800" dirty="0">
                <a:solidFill>
                  <a:srgbClr val="000090"/>
                </a:solidFill>
              </a:rPr>
              <a:t>Using synthetic seismogram resources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endParaRPr lang="en-US" sz="2800" dirty="0" smtClean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sz="2400" dirty="0" smtClean="0">
              <a:solidFill>
                <a:schemeClr val="hlink"/>
              </a:solidFill>
            </a:endParaRPr>
          </a:p>
        </p:txBody>
      </p:sp>
      <p:sp>
        <p:nvSpPr>
          <p:cNvPr id="673795" name="Text Box 3"/>
          <p:cNvSpPr txBox="1">
            <a:spLocks noChangeArrowheads="1"/>
          </p:cNvSpPr>
          <p:nvPr/>
        </p:nvSpPr>
        <p:spPr bwMode="auto">
          <a:xfrm>
            <a:off x="1066800" y="457200"/>
            <a:ext cx="71628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>
                <a:solidFill>
                  <a:srgbClr val="000090"/>
                </a:solidFill>
                <a:latin typeface="Helvetica" charset="0"/>
              </a:rPr>
              <a:t>Using Web Services for QC:</a:t>
            </a:r>
            <a:endParaRPr lang="en-US" b="1" dirty="0">
              <a:solidFill>
                <a:srgbClr val="00009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32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458200" cy="1552575"/>
          </a:xfrm>
          <a:noFill/>
          <a:ln/>
        </p:spPr>
        <p:txBody>
          <a:bodyPr lIns="90488" tIns="44450" rIns="90488" bIns="44450">
            <a:normAutofit lnSpcReduction="10000"/>
          </a:bodyPr>
          <a:lstStyle/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000" dirty="0" smtClean="0">
                <a:solidFill>
                  <a:srgbClr val="000090"/>
                </a:solidFill>
              </a:rPr>
              <a:t>Mixture of sensor models (FBA-23, </a:t>
            </a:r>
            <a:r>
              <a:rPr lang="en-US" sz="2000" dirty="0" err="1" smtClean="0">
                <a:solidFill>
                  <a:srgbClr val="000090"/>
                </a:solidFill>
              </a:rPr>
              <a:t>Episensor</a:t>
            </a:r>
            <a:r>
              <a:rPr lang="en-US" sz="2000" dirty="0" smtClean="0">
                <a:solidFill>
                  <a:srgbClr val="000090"/>
                </a:solidFill>
              </a:rPr>
              <a:t>) and DASs (</a:t>
            </a:r>
            <a:r>
              <a:rPr lang="en-US" sz="2000" dirty="0" err="1" smtClean="0">
                <a:solidFill>
                  <a:srgbClr val="000090"/>
                </a:solidFill>
              </a:rPr>
              <a:t>Reftek</a:t>
            </a:r>
            <a:r>
              <a:rPr lang="en-US" sz="2000" dirty="0" smtClean="0">
                <a:solidFill>
                  <a:srgbClr val="000090"/>
                </a:solidFill>
              </a:rPr>
              <a:t>, SAN, Q330) in network;   signal detection threshold varies </a:t>
            </a:r>
            <a:r>
              <a:rPr lang="en-US" sz="2000" dirty="0" smtClean="0">
                <a:solidFill>
                  <a:srgbClr val="000090"/>
                </a:solidFill>
              </a:rPr>
              <a:t>widely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 smtClean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000" dirty="0" smtClean="0">
                <a:solidFill>
                  <a:srgbClr val="000090"/>
                </a:solidFill>
              </a:rPr>
              <a:t>Most signals below detection threshold for these sensors – hard to evaluate if unit is operating correctly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sz="2400" dirty="0" smtClean="0">
              <a:solidFill>
                <a:schemeClr val="hlink"/>
              </a:solidFill>
            </a:endParaRPr>
          </a:p>
        </p:txBody>
      </p:sp>
      <p:sp>
        <p:nvSpPr>
          <p:cNvPr id="673795" name="Text Box 3"/>
          <p:cNvSpPr txBox="1">
            <a:spLocks noChangeArrowheads="1"/>
          </p:cNvSpPr>
          <p:nvPr/>
        </p:nvSpPr>
        <p:spPr bwMode="auto">
          <a:xfrm>
            <a:off x="1066800" y="457200"/>
            <a:ext cx="784860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>
                <a:solidFill>
                  <a:srgbClr val="000090"/>
                </a:solidFill>
                <a:latin typeface="Helvetica" charset="0"/>
              </a:rPr>
              <a:t>Strong </a:t>
            </a:r>
            <a:r>
              <a:rPr lang="en-US" sz="4000" b="1" dirty="0" smtClean="0">
                <a:solidFill>
                  <a:srgbClr val="000090"/>
                </a:solidFill>
                <a:latin typeface="Helvetica" charset="0"/>
              </a:rPr>
              <a:t>motion sensor </a:t>
            </a:r>
            <a:r>
              <a:rPr lang="en-US" sz="4000" b="1" dirty="0" smtClean="0">
                <a:solidFill>
                  <a:srgbClr val="000090"/>
                </a:solidFill>
                <a:latin typeface="Helvetica" charset="0"/>
              </a:rPr>
              <a:t>issues:</a:t>
            </a:r>
            <a:endParaRPr lang="en-US" b="1" dirty="0">
              <a:solidFill>
                <a:srgbClr val="000090"/>
              </a:solidFill>
              <a:latin typeface="Helvetica" charset="0"/>
            </a:endParaRPr>
          </a:p>
        </p:txBody>
      </p:sp>
      <p:pic>
        <p:nvPicPr>
          <p:cNvPr id="4" name="Picture 3" descr="aak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" t="4286" r="4955" b="6356"/>
          <a:stretch/>
        </p:blipFill>
        <p:spPr>
          <a:xfrm>
            <a:off x="2286000" y="2847975"/>
            <a:ext cx="5065776" cy="38130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5161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/>
          </p:cNvSpPr>
          <p:nvPr/>
        </p:nvSpPr>
        <p:spPr bwMode="auto">
          <a:xfrm>
            <a:off x="579120" y="5642286"/>
            <a:ext cx="3581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700"/>
              </a:spcBef>
            </a:pPr>
            <a:r>
              <a:rPr lang="en-US" sz="1800" dirty="0" smtClean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A well performing </a:t>
            </a:r>
            <a:r>
              <a:rPr lang="en-US" sz="1800" dirty="0" err="1" smtClean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Episensor</a:t>
            </a:r>
            <a:r>
              <a:rPr lang="en-US" sz="1800" dirty="0" smtClean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:</a:t>
            </a:r>
            <a:endParaRPr lang="en-US" sz="1800" dirty="0">
              <a:solidFill>
                <a:srgbClr val="353298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2" name="Picture 1" descr="strong_goo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1" t="4935" r="8522" b="9866"/>
          <a:stretch/>
        </p:blipFill>
        <p:spPr>
          <a:xfrm>
            <a:off x="594360" y="814254"/>
            <a:ext cx="3566160" cy="473659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 descr="strong_bad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" t="4983" r="6961" b="9864"/>
          <a:stretch/>
        </p:blipFill>
        <p:spPr>
          <a:xfrm>
            <a:off x="5144231" y="838200"/>
            <a:ext cx="3438144" cy="47365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2"/>
          <p:cNvSpPr>
            <a:spLocks/>
          </p:cNvSpPr>
          <p:nvPr/>
        </p:nvSpPr>
        <p:spPr bwMode="auto">
          <a:xfrm>
            <a:off x="5465618" y="5642286"/>
            <a:ext cx="2895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700"/>
              </a:spcBef>
            </a:pPr>
            <a:r>
              <a:rPr lang="en-US" sz="1600" dirty="0" smtClean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Signal too small for FBA23</a:t>
            </a:r>
            <a:endParaRPr lang="en-US" sz="1600" dirty="0">
              <a:solidFill>
                <a:srgbClr val="353298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1828800" y="636270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700"/>
              </a:spcBef>
            </a:pPr>
            <a:r>
              <a:rPr lang="en-US" sz="1800" i="1" dirty="0" smtClean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Blue=broadband sensor    </a:t>
            </a:r>
            <a:r>
              <a:rPr lang="en-US" sz="1800" i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Red=</a:t>
            </a:r>
            <a:r>
              <a:rPr lang="en-US" sz="1800" i="1" dirty="0" err="1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Episensor</a:t>
            </a:r>
            <a:r>
              <a:rPr lang="en-US" sz="1800" i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/FBA</a:t>
            </a:r>
            <a:endParaRPr lang="en-US" sz="1800" i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8" name="Text Box 1028"/>
          <p:cNvSpPr txBox="1">
            <a:spLocks noChangeArrowheads="1"/>
          </p:cNvSpPr>
          <p:nvPr/>
        </p:nvSpPr>
        <p:spPr bwMode="auto">
          <a:xfrm>
            <a:off x="457200" y="76200"/>
            <a:ext cx="822960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Used web services product </a:t>
            </a:r>
            <a:r>
              <a:rPr lang="en-US" sz="2000" i="1" dirty="0" err="1" smtClean="0">
                <a:solidFill>
                  <a:srgbClr val="000090"/>
                </a:solidFill>
                <a:latin typeface="Helvetica" charset="0"/>
              </a:rPr>
              <a:t>IrisFetch.m</a:t>
            </a: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 to (1) find earthquake, (2) retrieve data into </a:t>
            </a:r>
            <a:r>
              <a:rPr lang="en-US" sz="2000" dirty="0" err="1" smtClean="0">
                <a:solidFill>
                  <a:srgbClr val="000090"/>
                </a:solidFill>
                <a:latin typeface="Helvetica" charset="0"/>
              </a:rPr>
              <a:t>Matlab</a:t>
            </a:r>
            <a:r>
              <a:rPr lang="en-US" sz="2000" dirty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©</a:t>
            </a: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, (3)</a:t>
            </a: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latin typeface="Helvetica" charset="0"/>
              </a:rPr>
              <a:t>deconvolve</a:t>
            </a: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 signal, then (4) plot data.</a:t>
            </a:r>
            <a:endParaRPr lang="en-US" sz="2000" dirty="0">
              <a:solidFill>
                <a:srgbClr val="00009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36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yy.pdf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36" y="0"/>
            <a:ext cx="5299364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85800" y="2667000"/>
            <a:ext cx="2819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Times" charset="0"/>
              <a:buChar char="•"/>
              <a:defRPr sz="2800">
                <a:solidFill>
                  <a:schemeClr val="hlink"/>
                </a:solidFill>
                <a:latin typeface="+mn-lt"/>
                <a:ea typeface="ＭＳ Ｐゴシック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v"/>
              <a:defRPr sz="2400">
                <a:solidFill>
                  <a:schemeClr val="accent2"/>
                </a:solidFill>
                <a:latin typeface="+mn-lt"/>
                <a:ea typeface="ＭＳ Ｐゴシック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hlink"/>
                </a:solidFill>
                <a:latin typeface="+mn-lt"/>
                <a:ea typeface="ＭＳ Ｐゴシック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2800" dirty="0" smtClean="0">
                <a:solidFill>
                  <a:srgbClr val="000090"/>
                </a:solidFill>
              </a:rPr>
              <a:t>A plot produced by a very old computer program…</a:t>
            </a:r>
            <a:endParaRPr lang="en-US" sz="2800" dirty="0" smtClean="0">
              <a:solidFill>
                <a:schemeClr val="hlink"/>
              </a:solidFill>
            </a:endParaRPr>
          </a:p>
          <a:p>
            <a:pPr marL="0" indent="0">
              <a:lnSpc>
                <a:spcPct val="90000"/>
              </a:lnSpc>
              <a:buFontTx/>
              <a:buNone/>
            </a:pPr>
            <a:endParaRPr lang="en-US" sz="2800" dirty="0" smtClean="0">
              <a:solidFill>
                <a:schemeClr val="hlink"/>
              </a:solidFill>
            </a:endParaRPr>
          </a:p>
          <a:p>
            <a:pPr marL="0" indent="0">
              <a:lnSpc>
                <a:spcPct val="90000"/>
              </a:lnSpc>
              <a:buFontTx/>
              <a:buNone/>
            </a:pPr>
            <a:endParaRPr lang="en-US" sz="2800" dirty="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2400" dirty="0" smtClean="0">
              <a:solidFill>
                <a:schemeClr val="hlink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3352800" cy="1323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solidFill>
                  <a:srgbClr val="000090"/>
                </a:solidFill>
                <a:latin typeface="Helvetica" charset="0"/>
              </a:rPr>
              <a:t>Replacing legacy code:</a:t>
            </a:r>
            <a:endParaRPr lang="en-US" b="1" dirty="0">
              <a:solidFill>
                <a:srgbClr val="00009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22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SN_4-2011_map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7" t="14522" r="9558" b="22356"/>
          <a:stretch/>
        </p:blipFill>
        <p:spPr>
          <a:xfrm>
            <a:off x="118872" y="731520"/>
            <a:ext cx="8851392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5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ot_7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" b="8002"/>
          <a:stretch/>
        </p:blipFill>
        <p:spPr>
          <a:xfrm>
            <a:off x="3962400" y="152400"/>
            <a:ext cx="4953000" cy="555512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/>
          <p:cNvSpPr>
            <a:spLocks/>
          </p:cNvSpPr>
          <p:nvPr/>
        </p:nvSpPr>
        <p:spPr bwMode="auto">
          <a:xfrm>
            <a:off x="228600" y="533400"/>
            <a:ext cx="3505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spcBef>
                <a:spcPts val="1700"/>
              </a:spcBef>
            </a:pPr>
            <a:r>
              <a:rPr lang="en-US" sz="2800" dirty="0" smtClean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P-wave arrivals for both the primary (blue) and secondary (red) sensors at II.PFO.  Plot replaces legacy code using </a:t>
            </a:r>
            <a:r>
              <a:rPr lang="en-US" sz="2800" i="1" dirty="0" smtClean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web services</a:t>
            </a:r>
            <a:r>
              <a:rPr lang="en-US" sz="2800" dirty="0" smtClean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under </a:t>
            </a:r>
            <a:r>
              <a:rPr lang="en-US" sz="2800" dirty="0" err="1" smtClean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Matlab</a:t>
            </a:r>
            <a:r>
              <a:rPr lang="en-US" sz="2000" dirty="0" smtClean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©.</a:t>
            </a:r>
            <a:endParaRPr lang="en-US" sz="2000" dirty="0">
              <a:solidFill>
                <a:srgbClr val="353298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476250" y="5886985"/>
            <a:ext cx="822960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Used web services product </a:t>
            </a:r>
            <a:r>
              <a:rPr lang="en-US" sz="2000" i="1" dirty="0" err="1" smtClean="0">
                <a:solidFill>
                  <a:srgbClr val="000090"/>
                </a:solidFill>
                <a:latin typeface="Helvetica" charset="0"/>
              </a:rPr>
              <a:t>IrisFetch.m</a:t>
            </a: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 to (1) find earthquake, (2) retrieve data into </a:t>
            </a:r>
            <a:r>
              <a:rPr lang="en-US" sz="2000" dirty="0" err="1" smtClean="0">
                <a:solidFill>
                  <a:srgbClr val="000090"/>
                </a:solidFill>
                <a:latin typeface="Helvetica" charset="0"/>
              </a:rPr>
              <a:t>Matlab</a:t>
            </a:r>
            <a:r>
              <a:rPr lang="en-US" sz="2000" dirty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©</a:t>
            </a: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, (3)</a:t>
            </a: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latin typeface="Helvetica" charset="0"/>
              </a:rPr>
              <a:t>deconvolve</a:t>
            </a: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 signal, then (4) plot data.</a:t>
            </a:r>
            <a:endParaRPr lang="en-US" sz="2000" dirty="0">
              <a:solidFill>
                <a:srgbClr val="00009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02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09600"/>
            <a:ext cx="7086600" cy="91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488" tIns="44450" rIns="90488" bIns="4445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and for waveform quality:</a:t>
            </a:r>
            <a:r>
              <a:rPr lang="en-US" sz="2800" dirty="0" smtClean="0">
                <a:solidFill>
                  <a:srgbClr val="000090"/>
                </a:solidFill>
                <a:latin typeface="Book Antiqua" charset="0"/>
              </a:rPr>
              <a:t> </a:t>
            </a:r>
            <a:endParaRPr lang="en-US" sz="28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</p:txBody>
      </p:sp>
      <p:pic>
        <p:nvPicPr>
          <p:cNvPr id="2" name="Picture 1" descr="AAK_20150307_2218_u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828800"/>
            <a:ext cx="3018972" cy="3962400"/>
          </a:xfrm>
          <a:prstGeom prst="rect">
            <a:avLst/>
          </a:prstGeom>
        </p:spPr>
      </p:pic>
      <p:pic>
        <p:nvPicPr>
          <p:cNvPr id="4" name="Picture 3" descr="PFO_20150227_13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115" y="1828800"/>
            <a:ext cx="3010885" cy="3962400"/>
          </a:xfrm>
          <a:prstGeom prst="rect">
            <a:avLst/>
          </a:prstGeom>
        </p:spPr>
      </p:pic>
      <p:sp>
        <p:nvSpPr>
          <p:cNvPr id="6" name="Text Box 1028"/>
          <p:cNvSpPr txBox="1">
            <a:spLocks noChangeArrowheads="1"/>
          </p:cNvSpPr>
          <p:nvPr/>
        </p:nvSpPr>
        <p:spPr bwMode="auto">
          <a:xfrm>
            <a:off x="494315" y="5943600"/>
            <a:ext cx="822960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Used web services product </a:t>
            </a:r>
            <a:r>
              <a:rPr lang="en-US" sz="2000" i="1" dirty="0" err="1" smtClean="0">
                <a:solidFill>
                  <a:srgbClr val="000090"/>
                </a:solidFill>
                <a:latin typeface="Helvetica" charset="0"/>
              </a:rPr>
              <a:t>IrisFetch.m</a:t>
            </a: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 to (1) find earthquake, (2) retrieve data into </a:t>
            </a:r>
            <a:r>
              <a:rPr lang="en-US" sz="2000" dirty="0" err="1" smtClean="0">
                <a:solidFill>
                  <a:srgbClr val="000090"/>
                </a:solidFill>
                <a:latin typeface="Helvetica" charset="0"/>
              </a:rPr>
              <a:t>Matlab</a:t>
            </a:r>
            <a:r>
              <a:rPr lang="en-US" sz="2000" dirty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©</a:t>
            </a: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, (3)</a:t>
            </a: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latin typeface="Helvetica" charset="0"/>
              </a:rPr>
              <a:t>deconvolve</a:t>
            </a: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 signal, then (4) plot data.</a:t>
            </a:r>
            <a:endParaRPr lang="en-US" sz="2000" dirty="0">
              <a:solidFill>
                <a:srgbClr val="00009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8341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/>
          </p:cNvSpPr>
          <p:nvPr/>
        </p:nvSpPr>
        <p:spPr bwMode="auto">
          <a:xfrm>
            <a:off x="5562600" y="1371600"/>
            <a:ext cx="343039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spcBef>
                <a:spcPts val="1700"/>
              </a:spcBef>
            </a:pPr>
            <a:r>
              <a:rPr lang="en-US" sz="2400" dirty="0" smtClean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Match of Specfem3D synthetics (red) to observed data (black) for event at II.PFO.  (</a:t>
            </a:r>
            <a:r>
              <a:rPr lang="en-US" sz="2400" i="1" dirty="0" smtClean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Web services</a:t>
            </a:r>
            <a:r>
              <a:rPr lang="en-US" sz="2400" dirty="0" smtClean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)</a:t>
            </a:r>
          </a:p>
          <a:p>
            <a:pPr marL="39688">
              <a:spcBef>
                <a:spcPts val="1700"/>
              </a:spcBef>
            </a:pPr>
            <a:endParaRPr lang="en-US" sz="3200" dirty="0">
              <a:solidFill>
                <a:srgbClr val="353298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4" name="Picture 3" descr="pdmac:Users:pdavis:NOBACKUP:IDA other:Proposals:IRIS:2013-2014:ESK_2013-02-14_counts.pd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4357" r="8368" b="10954"/>
          <a:stretch/>
        </p:blipFill>
        <p:spPr bwMode="auto">
          <a:xfrm>
            <a:off x="457200" y="609600"/>
            <a:ext cx="4572000" cy="434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1219200" y="5105400"/>
            <a:ext cx="343039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spcBef>
                <a:spcPts val="1700"/>
              </a:spcBef>
            </a:pPr>
            <a:r>
              <a:rPr lang="en-US" i="1" dirty="0" smtClean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(Synthetics available courtesy J. Tromp, Princeton University.)</a:t>
            </a:r>
            <a:endParaRPr lang="en-US" i="1" dirty="0">
              <a:solidFill>
                <a:srgbClr val="353298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34000" y="4343400"/>
            <a:ext cx="3200400" cy="19389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solidFill>
                  <a:srgbClr val="000090"/>
                </a:solidFill>
                <a:latin typeface="Helvetica" charset="0"/>
              </a:rPr>
              <a:t>Using synthetic seismograms</a:t>
            </a:r>
            <a:endParaRPr lang="en-US" b="1" dirty="0">
              <a:solidFill>
                <a:srgbClr val="00009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 bwMode="auto">
          <a:xfrm>
            <a:off x="2704253" y="2120053"/>
            <a:ext cx="822960" cy="82296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578187" y="5405120"/>
            <a:ext cx="822960" cy="82296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3" descr="erdbeben:Users:pdavis:NOBACKUP:organizations:IRIS:GSN Review 2015:WRAB figure:IDA_MUSTANG_GAIN.pdf"/>
          <p:cNvPicPr/>
          <p:nvPr/>
        </p:nvPicPr>
        <p:blipFill rotWithShape="1">
          <a:blip r:embed="rId3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0" t="6473" r="8317" b="8614"/>
          <a:stretch/>
        </p:blipFill>
        <p:spPr bwMode="auto">
          <a:xfrm>
            <a:off x="1085850" y="1160923"/>
            <a:ext cx="6934200" cy="4724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59223"/>
            <a:ext cx="8422212" cy="914400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39688" bIns="45720" numCol="1" anchor="ctr" anchorCtr="0" compatLnSpc="1">
            <a:prstTxWarp prst="textNoShape">
              <a:avLst/>
            </a:prstTxWarp>
            <a:normAutofit/>
          </a:bodyPr>
          <a:lstStyle/>
          <a:p>
            <a:pPr indent="0" eaLnBrk="1" hangingPunct="1"/>
            <a:r>
              <a:rPr lang="en-US" sz="3700" dirty="0" smtClean="0">
                <a:solidFill>
                  <a:srgbClr val="353298"/>
                </a:solidFill>
              </a:rPr>
              <a:t>Use of MUSTANG in analysis of WRAB</a:t>
            </a:r>
            <a:endParaRPr lang="en-US" sz="3700" dirty="0">
              <a:solidFill>
                <a:srgbClr val="353298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7800" y="5943600"/>
            <a:ext cx="624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90"/>
                </a:solidFill>
                <a:hlinkClick r:id="rId5"/>
              </a:rPr>
              <a:t>http://service.iris.edu/mustang/measurements/docs/1/builder</a:t>
            </a:r>
            <a:r>
              <a:rPr lang="en-US" dirty="0" smtClean="0">
                <a:solidFill>
                  <a:srgbClr val="000090"/>
                </a:solidFill>
                <a:hlinkClick r:id="rId5"/>
              </a:rPr>
              <a:t>/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 “Transfer function metric”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39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257800" y="2590800"/>
            <a:ext cx="3276600" cy="28904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39688" bIns="50800" numCol="1" anchor="t" anchorCtr="0" compatLnSpc="1">
            <a:prstTxWarp prst="textNoShape">
              <a:avLst/>
            </a:prstTxWarp>
          </a:bodyPr>
          <a:lstStyle/>
          <a:p>
            <a:pPr marL="782638" marR="0" lvl="1" indent="-285750" algn="l" defTabSz="9144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 typeface="Wingdings" charset="2"/>
              <a:buChar char="§"/>
              <a:tabLst/>
              <a:defRPr/>
            </a:pPr>
            <a:r>
              <a:rPr lang="en-US" kern="0" dirty="0" smtClean="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rPr>
              <a:t>Computed at IRIS DMC</a:t>
            </a:r>
          </a:p>
          <a:p>
            <a:pPr marL="782638" marR="0" lvl="1" indent="-285750" algn="l" defTabSz="9144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 typeface="Wingdings" charset="2"/>
              <a:buChar char="§"/>
              <a:tabLst/>
              <a:defRPr/>
            </a:pPr>
            <a:r>
              <a:rPr lang="en-US" kern="0" dirty="0" smtClean="0">
                <a:solidFill>
                  <a:srgbClr val="353298"/>
                </a:solidFill>
                <a:sym typeface="Helvetica" charset="0"/>
              </a:rPr>
              <a:t>Reviewed at IDA DCC</a:t>
            </a:r>
            <a:endParaRPr lang="en-US" kern="0" dirty="0" smtClean="0">
              <a:solidFill>
                <a:srgbClr val="353298"/>
              </a:solidFill>
              <a:latin typeface="+mn-lt"/>
              <a:ea typeface="+mn-ea"/>
              <a:cs typeface="+mn-cs"/>
              <a:sym typeface="Helvetica" charset="0"/>
            </a:endParaRPr>
          </a:p>
          <a:p>
            <a:pPr marL="782638" marR="0" lvl="1" indent="-285750" algn="l" defTabSz="9144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 typeface="Wingdings" charset="2"/>
              <a:buChar char="§"/>
              <a:tabLst/>
              <a:defRPr/>
            </a:pPr>
            <a:r>
              <a:rPr lang="en-US" kern="0" dirty="0" smtClean="0">
                <a:solidFill>
                  <a:srgbClr val="353298"/>
                </a:solidFill>
                <a:sym typeface="Helvetica" charset="0"/>
              </a:rPr>
              <a:t>Other examples include:</a:t>
            </a:r>
          </a:p>
          <a:p>
            <a:pPr marL="1239838" lvl="2" indent="-285750" defTabSz="914400" fontAlgn="base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charset="2"/>
              <a:buChar char="§"/>
              <a:defRPr/>
            </a:pPr>
            <a:r>
              <a:rPr lang="en-US" sz="1400" kern="0" dirty="0" err="1">
                <a:solidFill>
                  <a:srgbClr val="353298"/>
                </a:solidFill>
                <a:sym typeface="Helvetica" charset="0"/>
              </a:rPr>
              <a:t>percent_availability</a:t>
            </a:r>
            <a:endParaRPr lang="en-US" sz="1400" kern="0" dirty="0">
              <a:solidFill>
                <a:srgbClr val="353298"/>
              </a:solidFill>
              <a:sym typeface="Helvetica" charset="0"/>
            </a:endParaRPr>
          </a:p>
          <a:p>
            <a:pPr marL="1239838" lvl="2" indent="-285750" defTabSz="914400" fontAlgn="base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charset="2"/>
              <a:buChar char="§"/>
              <a:defRPr/>
            </a:pPr>
            <a:r>
              <a:rPr lang="en-US" sz="1400" kern="0" dirty="0" smtClean="0">
                <a:solidFill>
                  <a:srgbClr val="353298"/>
                </a:solidFill>
                <a:sym typeface="Helvetica" charset="0"/>
              </a:rPr>
              <a:t>Mean</a:t>
            </a:r>
            <a:endParaRPr lang="en-US" sz="1400" kern="0" dirty="0">
              <a:solidFill>
                <a:srgbClr val="353298"/>
              </a:solidFill>
              <a:sym typeface="Helvetica" charset="0"/>
            </a:endParaRPr>
          </a:p>
          <a:p>
            <a:pPr marL="1239838" lvl="2" indent="-285750" defTabSz="914400" fontAlgn="base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charset="2"/>
              <a:buChar char="§"/>
              <a:defRPr/>
            </a:pPr>
            <a:r>
              <a:rPr lang="en-US" sz="1400" kern="0" dirty="0" smtClean="0">
                <a:solidFill>
                  <a:srgbClr val="353298"/>
                </a:solidFill>
                <a:sym typeface="Helvetica" charset="0"/>
              </a:rPr>
              <a:t>Median</a:t>
            </a:r>
            <a:endParaRPr lang="en-US" sz="1400" kern="0" dirty="0">
              <a:solidFill>
                <a:srgbClr val="353298"/>
              </a:solidFill>
              <a:sym typeface="Helvetica" charset="0"/>
            </a:endParaRPr>
          </a:p>
          <a:p>
            <a:pPr marL="1239838" lvl="2" indent="-285750" defTabSz="914400" fontAlgn="base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charset="2"/>
              <a:buChar char="§"/>
              <a:defRPr/>
            </a:pPr>
            <a:r>
              <a:rPr lang="en-US" sz="1400" kern="0" dirty="0" smtClean="0">
                <a:solidFill>
                  <a:srgbClr val="353298"/>
                </a:solidFill>
                <a:sym typeface="Helvetica" charset="0"/>
              </a:rPr>
              <a:t>RMS</a:t>
            </a:r>
            <a:endParaRPr lang="en-US" sz="1400" kern="0" dirty="0">
              <a:solidFill>
                <a:srgbClr val="353298"/>
              </a:solidFill>
              <a:sym typeface="Helvetica" charset="0"/>
            </a:endParaRPr>
          </a:p>
          <a:p>
            <a:pPr marL="1239838" lvl="2" indent="-285750" defTabSz="914400" fontAlgn="base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charset="2"/>
              <a:buChar char="§"/>
              <a:defRPr/>
            </a:pPr>
            <a:r>
              <a:rPr lang="en-US" sz="1400" kern="0" dirty="0" smtClean="0">
                <a:solidFill>
                  <a:srgbClr val="353298"/>
                </a:solidFill>
                <a:sym typeface="Helvetica" charset="0"/>
              </a:rPr>
              <a:t>SNR</a:t>
            </a:r>
            <a:endParaRPr lang="en-US" sz="1400" kern="0" dirty="0">
              <a:solidFill>
                <a:srgbClr val="353298"/>
              </a:solidFill>
              <a:sym typeface="Helvetica" charset="0"/>
            </a:endParaRPr>
          </a:p>
          <a:p>
            <a:pPr marL="1239838" lvl="2" indent="-285750" defTabSz="914400" fontAlgn="base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charset="2"/>
              <a:buChar char="§"/>
              <a:defRPr/>
            </a:pPr>
            <a:r>
              <a:rPr lang="en-US" sz="1400" kern="0" dirty="0" err="1" smtClean="0">
                <a:solidFill>
                  <a:srgbClr val="353298"/>
                </a:solidFill>
                <a:sym typeface="Helvetica" charset="0"/>
              </a:rPr>
              <a:t>up_down_times</a:t>
            </a:r>
            <a:endParaRPr lang="en-US" sz="1400" kern="0" dirty="0">
              <a:solidFill>
                <a:srgbClr val="353298"/>
              </a:solidFill>
              <a:sym typeface="Helvetica" charset="0"/>
            </a:endParaRPr>
          </a:p>
          <a:p>
            <a:pPr marL="954088" lvl="2" defTabSz="914400" fontAlgn="base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100000"/>
              <a:defRPr/>
            </a:pPr>
            <a:endParaRPr lang="en-US" kern="0" dirty="0" smtClean="0">
              <a:solidFill>
                <a:srgbClr val="353298"/>
              </a:solidFill>
              <a:latin typeface="+mn-lt"/>
              <a:ea typeface="+mn-ea"/>
              <a:cs typeface="+mn-cs"/>
              <a:sym typeface="Helvetica" charset="0"/>
            </a:endParaRPr>
          </a:p>
          <a:p>
            <a:pPr marL="782638" marR="0" lvl="1" indent="-285750" algn="l" defTabSz="9144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Tx/>
              <a:buSzPct val="100000"/>
              <a:buFont typeface="Helvetica" charset="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169898"/>
              </a:solidFill>
              <a:effectLst/>
              <a:uLnTx/>
              <a:uFillTx/>
              <a:latin typeface="+mn-lt"/>
              <a:ea typeface="+mn-ea"/>
              <a:cs typeface="+mn-cs"/>
              <a:sym typeface="Helvetica" charset="0"/>
            </a:endParaRPr>
          </a:p>
          <a:p>
            <a:pPr marL="782638" marR="0" lvl="1" indent="-285750" algn="l" defTabSz="914400" rtl="0" eaLnBrk="1" fontAlgn="base" latinLnBrk="0" hangingPunct="1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169898"/>
              </a:buClr>
              <a:buSzPct val="100000"/>
              <a:buFont typeface="Wingdings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69898"/>
              </a:solidFill>
              <a:effectLst/>
              <a:uLnTx/>
              <a:uFillTx/>
              <a:latin typeface="+mn-lt"/>
              <a:ea typeface="+mn-ea"/>
              <a:cs typeface="+mn-cs"/>
              <a:sym typeface="Helvetica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883498" y="533400"/>
            <a:ext cx="3810000" cy="19389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solidFill>
                  <a:srgbClr val="000090"/>
                </a:solidFill>
                <a:latin typeface="Helvetica" charset="0"/>
              </a:rPr>
              <a:t>Example of MUSTANG metric</a:t>
            </a:r>
            <a:endParaRPr lang="en-US" dirty="0">
              <a:solidFill>
                <a:srgbClr val="000090"/>
              </a:solidFill>
              <a:latin typeface="Helvetica" charset="0"/>
            </a:endParaRPr>
          </a:p>
        </p:txBody>
      </p:sp>
      <p:pic>
        <p:nvPicPr>
          <p:cNvPr id="2" name="Picture 1" descr="II.FFC num gaps 1-2013to7-201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" t="5373" r="6825" b="9293"/>
          <a:stretch/>
        </p:blipFill>
        <p:spPr>
          <a:xfrm>
            <a:off x="346547" y="228600"/>
            <a:ext cx="4572000" cy="58521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8617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381000" y="381000"/>
            <a:ext cx="79248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solidFill>
                  <a:srgbClr val="000090"/>
                </a:solidFill>
                <a:latin typeface="Helvetica" charset="0"/>
              </a:rPr>
              <a:t>IDA leverages academic research results to improve quality control:</a:t>
            </a:r>
            <a:endParaRPr lang="en-US" sz="4000" dirty="0">
              <a:solidFill>
                <a:srgbClr val="000090"/>
              </a:solidFill>
              <a:latin typeface="Helvetica" charset="0"/>
            </a:endParaRPr>
          </a:p>
        </p:txBody>
      </p:sp>
      <p:pic>
        <p:nvPicPr>
          <p:cNvPr id="2" name="Picture 1" descr="ldeo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5000"/>
            <a:ext cx="3581400" cy="26398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5800" y="2590800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Lamont Waveform Quality Center’s measurements are reviewed regularly for evidence of problems with sensor response information.</a:t>
            </a:r>
            <a:endParaRPr lang="en-US" sz="1600" dirty="0">
              <a:solidFill>
                <a:srgbClr val="000090"/>
              </a:solidFill>
            </a:endParaRPr>
          </a:p>
        </p:txBody>
      </p:sp>
      <p:pic>
        <p:nvPicPr>
          <p:cNvPr id="7" name="Picture 6" descr="ldeo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267200"/>
            <a:ext cx="5105400" cy="243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03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Text Box 1026"/>
          <p:cNvSpPr txBox="1">
            <a:spLocks noChangeArrowheads="1"/>
          </p:cNvSpPr>
          <p:nvPr/>
        </p:nvSpPr>
        <p:spPr bwMode="auto">
          <a:xfrm>
            <a:off x="1219200" y="2895600"/>
            <a:ext cx="7010400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000090"/>
                </a:solidFill>
                <a:latin typeface="Helvetica" charset="0"/>
              </a:rPr>
              <a:t>Checking that the metadata are correct…</a:t>
            </a:r>
          </a:p>
          <a:p>
            <a:pPr>
              <a:spcBef>
                <a:spcPct val="50000"/>
              </a:spcBef>
            </a:pPr>
            <a:endParaRPr lang="en-US" sz="3600" b="1" dirty="0">
              <a:solidFill>
                <a:schemeClr val="accent2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6" name="Text Box 1028"/>
          <p:cNvSpPr txBox="1">
            <a:spLocks noChangeArrowheads="1"/>
          </p:cNvSpPr>
          <p:nvPr/>
        </p:nvSpPr>
        <p:spPr bwMode="auto">
          <a:xfrm>
            <a:off x="990600" y="5791200"/>
            <a:ext cx="716280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90"/>
                </a:solidFill>
                <a:latin typeface="Helvetica" charset="0"/>
              </a:rPr>
              <a:t>Traditional calibration procedures verify the DAS sensitivity and measure shape of system response.</a:t>
            </a:r>
            <a:endParaRPr lang="en-US" sz="2000" dirty="0">
              <a:solidFill>
                <a:srgbClr val="000090"/>
              </a:solidFill>
              <a:latin typeface="Helvetica" charset="0"/>
            </a:endParaRPr>
          </a:p>
        </p:txBody>
      </p:sp>
      <p:pic>
        <p:nvPicPr>
          <p:cNvPr id="6" name="Picture 5" descr="cal scheme.pdf"/>
          <p:cNvPicPr>
            <a:picLocks noChangeAspect="1"/>
          </p:cNvPicPr>
          <p:nvPr/>
        </p:nvPicPr>
        <p:blipFill rotWithShape="1">
          <a:blip r:embed="rId3"/>
          <a:srcRect t="-83" b="-2298"/>
          <a:stretch/>
        </p:blipFill>
        <p:spPr>
          <a:xfrm>
            <a:off x="2057400" y="1581912"/>
            <a:ext cx="4800600" cy="37764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2438400" y="381000"/>
            <a:ext cx="4111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90"/>
                </a:solidFill>
                <a:latin typeface="+mj-lt"/>
              </a:rPr>
              <a:t>Metadata Accuracy</a:t>
            </a:r>
            <a:endParaRPr lang="en-US" sz="3600" dirty="0">
              <a:solidFill>
                <a:srgbClr val="00009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71588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9" name="Text Box 3"/>
          <p:cNvSpPr txBox="1">
            <a:spLocks noChangeArrowheads="1"/>
          </p:cNvSpPr>
          <p:nvPr/>
        </p:nvSpPr>
        <p:spPr bwMode="auto">
          <a:xfrm>
            <a:off x="1066800" y="457200"/>
            <a:ext cx="71628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solidFill>
                  <a:srgbClr val="000090"/>
                </a:solidFill>
                <a:latin typeface="Helvetica" charset="0"/>
              </a:rPr>
              <a:t>DC Calibration Test</a:t>
            </a:r>
            <a:endParaRPr lang="en-US" b="1" dirty="0">
              <a:solidFill>
                <a:srgbClr val="000090"/>
              </a:solidFill>
              <a:latin typeface="Helvetica" charset="0"/>
            </a:endParaRPr>
          </a:p>
        </p:txBody>
      </p:sp>
      <p:pic>
        <p:nvPicPr>
          <p:cNvPr id="5" name="Picture 4" descr="foo2.pdf"/>
          <p:cNvPicPr>
            <a:picLocks noChangeAspect="1"/>
          </p:cNvPicPr>
          <p:nvPr/>
        </p:nvPicPr>
        <p:blipFill>
          <a:blip r:embed="rId3"/>
          <a:srcRect l="6364" t="7059" r="6364" b="7059"/>
          <a:stretch>
            <a:fillRect/>
          </a:stretch>
        </p:blipFill>
        <p:spPr>
          <a:xfrm>
            <a:off x="1371600" y="1371600"/>
            <a:ext cx="6583559" cy="500623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5500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btes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66800"/>
            <a:ext cx="6014683" cy="4648200"/>
          </a:xfrm>
          <a:prstGeom prst="rect">
            <a:avLst/>
          </a:prstGeom>
        </p:spPr>
      </p:pic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200642" y="1676400"/>
            <a:ext cx="2916882" cy="304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39688" bIns="45720" numCol="1" anchor="ctr" anchorCtr="0" compatLnSpc="1">
            <a:prstTxWarp prst="textNoShape">
              <a:avLst/>
            </a:prstTxWarp>
            <a:normAutofit/>
          </a:bodyPr>
          <a:lstStyle/>
          <a:p>
            <a:pPr indent="0" eaLnBrk="1" hangingPunct="1"/>
            <a:r>
              <a:rPr lang="en-US" sz="2400" dirty="0" smtClean="0">
                <a:solidFill>
                  <a:srgbClr val="353298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Random binary calibration tests are performed annually to determine the shape of the sensor’s response.</a:t>
            </a:r>
            <a:endParaRPr lang="en-US" sz="2400" dirty="0">
              <a:solidFill>
                <a:srgbClr val="353298"/>
              </a:solidFill>
              <a:latin typeface="Helvetica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09600" y="228600"/>
            <a:ext cx="411480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solidFill>
                  <a:srgbClr val="000090"/>
                </a:solidFill>
                <a:latin typeface="Helvetica" charset="0"/>
              </a:rPr>
              <a:t>Calibration</a:t>
            </a:r>
            <a:endParaRPr lang="en-US" dirty="0">
              <a:solidFill>
                <a:srgbClr val="00009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31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780" name="Picture 4" descr="MBAR_site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705600" y="3135923"/>
            <a:ext cx="2270760" cy="3493477"/>
          </a:xfrm>
          <a:noFill/>
          <a:ln/>
        </p:spPr>
      </p:pic>
      <p:sp>
        <p:nvSpPr>
          <p:cNvPr id="587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5105400"/>
            <a:ext cx="2787650" cy="762000"/>
          </a:xfrm>
          <a:noFill/>
          <a:ln w="12700">
            <a:miter lim="800000"/>
            <a:headEnd/>
            <a:tailEnd/>
          </a:ln>
        </p:spPr>
        <p:txBody>
          <a:bodyPr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Telemetry links:</a:t>
            </a:r>
            <a:r>
              <a:rPr lang="en-US" sz="2400" dirty="0">
                <a:solidFill>
                  <a:srgbClr val="000090"/>
                </a:solidFill>
                <a:latin typeface="Book Antiqua" charset="0"/>
              </a:rPr>
              <a:t> </a:t>
            </a:r>
            <a:endParaRPr lang="en-US" sz="24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</p:txBody>
      </p:sp>
      <p:sp>
        <p:nvSpPr>
          <p:cNvPr id="587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95600" y="4953000"/>
            <a:ext cx="3124200" cy="1524000"/>
          </a:xfrm>
          <a:noFill/>
          <a:ln/>
        </p:spPr>
        <p:txBody>
          <a:bodyPr lIns="90488" tIns="44450" rIns="90488" bIns="44450"/>
          <a:lstStyle/>
          <a:p>
            <a:pPr>
              <a:buFont typeface="Wingdings" charset="2"/>
              <a:buChar char="§"/>
            </a:pPr>
            <a:r>
              <a:rPr lang="en-US" sz="2000" dirty="0">
                <a:solidFill>
                  <a:srgbClr val="000090"/>
                </a:solidFill>
              </a:rPr>
              <a:t>LAN</a:t>
            </a:r>
          </a:p>
          <a:p>
            <a:pPr>
              <a:buFont typeface="Wingdings" charset="2"/>
              <a:buChar char="§"/>
            </a:pPr>
            <a:r>
              <a:rPr lang="en-US" sz="2000" dirty="0">
                <a:solidFill>
                  <a:srgbClr val="000090"/>
                </a:solidFill>
              </a:rPr>
              <a:t>leased lines / VSATs</a:t>
            </a:r>
          </a:p>
          <a:p>
            <a:pPr>
              <a:buFont typeface="Wingdings" charset="2"/>
              <a:buChar char="§"/>
            </a:pPr>
            <a:r>
              <a:rPr lang="en-US" sz="2000" dirty="0" smtClean="0">
                <a:solidFill>
                  <a:srgbClr val="000090"/>
                </a:solidFill>
              </a:rPr>
              <a:t>local </a:t>
            </a:r>
            <a:r>
              <a:rPr lang="en-US" sz="2000" dirty="0">
                <a:solidFill>
                  <a:srgbClr val="000090"/>
                </a:solidFill>
              </a:rPr>
              <a:t>ISP</a:t>
            </a:r>
          </a:p>
        </p:txBody>
      </p:sp>
      <p:pic>
        <p:nvPicPr>
          <p:cNvPr id="6" name="Picture 5" descr="erdbeben:Users:pdavis:NOBACKUP:organizations:IRIS:GSN:2014_10_GSN:NRTS map 2014 0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6705600" cy="381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60644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o.pdf"/>
          <p:cNvPicPr>
            <a:picLocks noChangeAspect="1"/>
          </p:cNvPicPr>
          <p:nvPr/>
        </p:nvPicPr>
        <p:blipFill>
          <a:blip r:embed="rId3"/>
          <a:srcRect l="7059" t="6364" r="8235" b="7273"/>
          <a:stretch>
            <a:fillRect/>
          </a:stretch>
        </p:blipFill>
        <p:spPr>
          <a:xfrm>
            <a:off x="4219028" y="436474"/>
            <a:ext cx="4488542" cy="59227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1447800"/>
            <a:ext cx="3581400" cy="388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382588" marR="0" lvl="0" indent="-342900" algn="l" defTabSz="914400" rtl="0" eaLnBrk="0" fontAlgn="base" latinLnBrk="0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Tx/>
              <a:buSzPct val="100000"/>
              <a:buFont typeface="Wingdings" charset="2"/>
              <a:buChar char="§"/>
              <a:tabLst/>
              <a:defRPr/>
            </a:pP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Helvetica" charset="0"/>
              </a:rPr>
              <a:t>Convolve model of sensor response with input</a:t>
            </a:r>
          </a:p>
          <a:p>
            <a:pPr marL="382588" marR="0" lvl="0" indent="-342900" algn="l" defTabSz="914400" rtl="0" eaLnBrk="0" fontAlgn="base" latinLnBrk="0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Tx/>
              <a:buSzPct val="100000"/>
              <a:buFont typeface="Wingdings" charset="2"/>
              <a:buChar char="§"/>
              <a:tabLst/>
              <a:defRPr/>
            </a:pPr>
            <a:r>
              <a:rPr lang="en-US" sz="2700" kern="0" noProof="0" dirty="0" smtClean="0">
                <a:solidFill>
                  <a:srgbClr val="000090"/>
                </a:solidFill>
                <a:latin typeface="+mn-lt"/>
                <a:ea typeface="+mn-ea"/>
                <a:cs typeface="+mn-cs"/>
                <a:sym typeface="Helvetica" charset="0"/>
              </a:rPr>
              <a:t>Compare observed output with model</a:t>
            </a:r>
          </a:p>
          <a:p>
            <a:pPr marL="382588" marR="0" lvl="0" indent="-342900" algn="l" defTabSz="914400" rtl="0" eaLnBrk="0" fontAlgn="base" latinLnBrk="0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Tx/>
              <a:buSzPct val="100000"/>
              <a:buFont typeface="Wingdings" charset="2"/>
              <a:buChar char="§"/>
              <a:tabLst/>
              <a:defRPr/>
            </a:pPr>
            <a:r>
              <a:rPr kumimoji="0" lang="en-US" sz="2700" b="0" i="0" u="none" strike="noStrike" kern="0" cap="none" spc="0" normalizeH="0" baseline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Helvetica" charset="0"/>
              </a:rPr>
              <a:t>Iterate</a:t>
            </a:r>
            <a:r>
              <a:rPr kumimoji="0" lang="en-US" sz="2700" b="0" i="0" u="none" strike="noStrike" kern="0" cap="none" spc="0" normalizeH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Helvetica" charset="0"/>
              </a:rPr>
              <a:t> until fit acceptable</a:t>
            </a:r>
            <a:endParaRPr kumimoji="0" lang="en-US" sz="2700" b="0" i="0" u="none" strike="noStrike" kern="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+mn-ea"/>
              <a:cs typeface="+mn-cs"/>
              <a:sym typeface="Helvetica" charset="0"/>
            </a:endParaRPr>
          </a:p>
          <a:p>
            <a:pPr marL="382588" marR="0" lvl="0" indent="-342900" algn="l" defTabSz="914400" rtl="0" eaLnBrk="0" fontAlgn="base" latinLnBrk="0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Tx/>
              <a:buSzPct val="100000"/>
              <a:buFont typeface="Wingdings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+mn-ea"/>
              <a:cs typeface="+mn-cs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829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7696200" cy="4343400"/>
          </a:xfrm>
          <a:noFill/>
          <a:ln/>
        </p:spPr>
        <p:txBody>
          <a:bodyPr lIns="90488" tIns="44450" rIns="90488" bIns="44450"/>
          <a:lstStyle/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700" dirty="0" smtClean="0">
                <a:solidFill>
                  <a:srgbClr val="000090"/>
                </a:solidFill>
              </a:rPr>
              <a:t>Individual elements of recording systems are well calibrated, but overall system response may be in error.</a:t>
            </a:r>
          </a:p>
          <a:p>
            <a:pPr marL="39688" indent="0">
              <a:lnSpc>
                <a:spcPct val="90000"/>
              </a:lnSpc>
              <a:buNone/>
            </a:pPr>
            <a:endParaRPr lang="en-US" sz="2700" dirty="0" smtClean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700" dirty="0" smtClean="0">
                <a:solidFill>
                  <a:srgbClr val="000090"/>
                </a:solidFill>
              </a:rPr>
              <a:t>Independent recording system used to check the GSN system in place with no need to perturb </a:t>
            </a:r>
            <a:r>
              <a:rPr lang="en-US" sz="2700" i="1" dirty="0" smtClean="0">
                <a:solidFill>
                  <a:srgbClr val="000090"/>
                </a:solidFill>
              </a:rPr>
              <a:t>in situ </a:t>
            </a:r>
            <a:r>
              <a:rPr lang="en-US" sz="2700" dirty="0" smtClean="0">
                <a:solidFill>
                  <a:srgbClr val="000090"/>
                </a:solidFill>
              </a:rPr>
              <a:t>instruments.</a:t>
            </a:r>
          </a:p>
          <a:p>
            <a:pPr marL="39688" indent="0">
              <a:lnSpc>
                <a:spcPct val="90000"/>
              </a:lnSpc>
              <a:buNone/>
            </a:pPr>
            <a:endParaRPr lang="en-US" sz="2400" dirty="0">
              <a:solidFill>
                <a:srgbClr val="000090"/>
              </a:solidFill>
            </a:endParaRPr>
          </a:p>
          <a:p>
            <a:pPr marL="39688" indent="0">
              <a:lnSpc>
                <a:spcPct val="90000"/>
              </a:lnSpc>
              <a:buNone/>
            </a:pPr>
            <a:endParaRPr lang="en-US" sz="2700" dirty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400" dirty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400" dirty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400" dirty="0">
              <a:solidFill>
                <a:schemeClr val="hlink"/>
              </a:solidFill>
            </a:endParaRPr>
          </a:p>
        </p:txBody>
      </p:sp>
      <p:sp>
        <p:nvSpPr>
          <p:cNvPr id="669699" name="Text Box 3"/>
          <p:cNvSpPr txBox="1">
            <a:spLocks noChangeArrowheads="1"/>
          </p:cNvSpPr>
          <p:nvPr/>
        </p:nvSpPr>
        <p:spPr bwMode="auto">
          <a:xfrm>
            <a:off x="1066800" y="457200"/>
            <a:ext cx="71628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solidFill>
                  <a:srgbClr val="000090"/>
                </a:solidFill>
                <a:latin typeface="Helvetica" charset="0"/>
              </a:rPr>
              <a:t>Seismometer calibration:</a:t>
            </a:r>
            <a:endParaRPr lang="en-US" b="1" dirty="0">
              <a:solidFill>
                <a:srgbClr val="00009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73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914400"/>
            <a:ext cx="15240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35814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038600"/>
            <a:ext cx="4191000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39688" bIns="4572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sz="3700" dirty="0">
                <a:solidFill>
                  <a:srgbClr val="000090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Calibrate with independent, portable sensor: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4495800" y="990600"/>
            <a:ext cx="2362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39688" anchor="ctr"/>
          <a:lstStyle/>
          <a:p>
            <a:pPr marL="39688"/>
            <a:r>
              <a:rPr lang="en-US" sz="1900" dirty="0" err="1">
                <a:solidFill>
                  <a:srgbClr val="000090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Nanometrics</a:t>
            </a:r>
            <a:r>
              <a:rPr lang="en-US" sz="1900" dirty="0">
                <a:solidFill>
                  <a:srgbClr val="000090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 compact Trillium 120 and Taurus digitizer</a:t>
            </a:r>
            <a:endParaRPr lang="en-US" sz="3700" dirty="0">
              <a:solidFill>
                <a:srgbClr val="000090"/>
              </a:solidFill>
              <a:latin typeface="Helvetica" charset="0"/>
              <a:ea typeface="ヒラギノ角ゴ Pro W3" charset="0"/>
              <a:cs typeface="ヒラギノ角ゴ Pro W3" charset="0"/>
              <a:sym typeface="Helvetica" charset="0"/>
            </a:endParaRPr>
          </a:p>
        </p:txBody>
      </p:sp>
      <p:pic>
        <p:nvPicPr>
          <p:cNvPr id="7" name="Picture 4" descr="IMG_0142.jpg"/>
          <p:cNvPicPr>
            <a:picLocks noChangeAspect="1"/>
          </p:cNvPicPr>
          <p:nvPr/>
        </p:nvPicPr>
        <p:blipFill rotWithShape="1">
          <a:blip r:embed="rId5"/>
          <a:srcRect l="-115" t="10418" r="3595" b="-7813"/>
          <a:stretch/>
        </p:blipFill>
        <p:spPr bwMode="auto">
          <a:xfrm>
            <a:off x="5102352" y="3410712"/>
            <a:ext cx="2542032" cy="3419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275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act Trillium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33400"/>
            <a:ext cx="3714750" cy="4953000"/>
          </a:xfrm>
          <a:prstGeom prst="rect">
            <a:avLst/>
          </a:prstGeom>
        </p:spPr>
      </p:pic>
      <p:pic>
        <p:nvPicPr>
          <p:cNvPr id="3" name="Picture 2" descr="Compact Trillium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9" b="21521"/>
          <a:stretch/>
        </p:blipFill>
        <p:spPr>
          <a:xfrm>
            <a:off x="5486400" y="1676400"/>
            <a:ext cx="3038003" cy="2441448"/>
          </a:xfrm>
          <a:prstGeom prst="rect">
            <a:avLst/>
          </a:prstGeom>
        </p:spPr>
      </p:pic>
      <p:sp>
        <p:nvSpPr>
          <p:cNvPr id="4" name="Rectangle 2"/>
          <p:cNvSpPr>
            <a:spLocks/>
          </p:cNvSpPr>
          <p:nvPr/>
        </p:nvSpPr>
        <p:spPr bwMode="auto">
          <a:xfrm>
            <a:off x="5334000" y="304800"/>
            <a:ext cx="3886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700"/>
              </a:spcBef>
            </a:pPr>
            <a:r>
              <a:rPr lang="en-US" sz="2800" dirty="0" smtClean="0">
                <a:solidFill>
                  <a:srgbClr val="000090"/>
                </a:solidFill>
                <a:latin typeface="Helvetica" charset="0"/>
                <a:cs typeface="Helvetica" charset="0"/>
                <a:sym typeface="Helvetica" charset="0"/>
              </a:rPr>
              <a:t>APS used to measure orientation of Trillium</a:t>
            </a:r>
            <a:endParaRPr lang="en-US" sz="2800" dirty="0">
              <a:solidFill>
                <a:srgbClr val="00009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00600"/>
            <a:ext cx="3505200" cy="162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/>
          </p:cNvSpPr>
          <p:nvPr/>
        </p:nvSpPr>
        <p:spPr bwMode="auto">
          <a:xfrm>
            <a:off x="533400" y="5638800"/>
            <a:ext cx="464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700"/>
              </a:spcBef>
            </a:pPr>
            <a:r>
              <a:rPr lang="en-US" sz="2000" dirty="0" smtClean="0">
                <a:solidFill>
                  <a:srgbClr val="000090"/>
                </a:solidFill>
                <a:latin typeface="Helvetica" charset="0"/>
                <a:cs typeface="Helvetica" charset="0"/>
                <a:sym typeface="Helvetica" charset="0"/>
              </a:rPr>
              <a:t>Vault at II- ESK (</a:t>
            </a:r>
            <a:r>
              <a:rPr lang="en-US" sz="2000" dirty="0" err="1" smtClean="0">
                <a:solidFill>
                  <a:srgbClr val="000090"/>
                </a:solidFill>
                <a:latin typeface="Helvetica" charset="0"/>
                <a:cs typeface="Helvetica" charset="0"/>
                <a:sym typeface="Helvetica" charset="0"/>
              </a:rPr>
              <a:t>Eskdalemuir</a:t>
            </a:r>
            <a:r>
              <a:rPr lang="en-US" sz="2000" dirty="0" smtClean="0">
                <a:solidFill>
                  <a:srgbClr val="000090"/>
                </a:solidFill>
                <a:latin typeface="Helvetica" charset="0"/>
                <a:cs typeface="Helvetica" charset="0"/>
                <a:sym typeface="Helvetica" charset="0"/>
              </a:rPr>
              <a:t>, </a:t>
            </a:r>
            <a:r>
              <a:rPr lang="en-US" sz="2000" dirty="0" err="1" smtClean="0">
                <a:solidFill>
                  <a:srgbClr val="000090"/>
                </a:solidFill>
                <a:latin typeface="Helvetica" charset="0"/>
                <a:cs typeface="Helvetica" charset="0"/>
                <a:sym typeface="Helvetica" charset="0"/>
              </a:rPr>
              <a:t>Scoltland</a:t>
            </a:r>
            <a:r>
              <a:rPr lang="en-US" sz="2000" dirty="0" smtClean="0">
                <a:solidFill>
                  <a:srgbClr val="000090"/>
                </a:solidFill>
                <a:latin typeface="Helvetica" charset="0"/>
                <a:cs typeface="Helvetica" charset="0"/>
                <a:sym typeface="Helvetica" charset="0"/>
              </a:rPr>
              <a:t>)</a:t>
            </a:r>
            <a:endParaRPr lang="en-US" sz="2000" dirty="0">
              <a:solidFill>
                <a:srgbClr val="00009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63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38200" y="1447800"/>
            <a:ext cx="7467600" cy="381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82588" indent="-342900" algn="l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1pPr>
            <a:lvl2pPr marL="731838" indent="-28575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169898"/>
              </a:buClr>
              <a:buSzPct val="100000"/>
              <a:buFont typeface="Helvetica" charset="0"/>
              <a:buChar char="•"/>
              <a:defRPr sz="2800">
                <a:solidFill>
                  <a:srgbClr val="169898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1131888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53298"/>
              </a:buClr>
              <a:buSzPct val="100000"/>
              <a:buFont typeface="Wingdings" charset="2"/>
              <a:buChar char="v"/>
              <a:defRPr sz="24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1589088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–"/>
              <a:defRPr sz="2000">
                <a:solidFill>
                  <a:srgbClr val="169898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2046288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25034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29606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34178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38750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dirty="0" smtClean="0">
                <a:solidFill>
                  <a:srgbClr val="000090"/>
                </a:solidFill>
              </a:rPr>
              <a:t>Accurate determination of relative response of the common instruments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dirty="0" smtClean="0">
                <a:solidFill>
                  <a:srgbClr val="000090"/>
                </a:solidFill>
              </a:rPr>
              <a:t>Accurate determination of relative orientation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dirty="0" smtClean="0">
                <a:solidFill>
                  <a:srgbClr val="000090"/>
                </a:solidFill>
              </a:rPr>
              <a:t>2+ hours of </a:t>
            </a:r>
            <a:r>
              <a:rPr lang="en-US" dirty="0" err="1" smtClean="0">
                <a:solidFill>
                  <a:srgbClr val="000090"/>
                </a:solidFill>
              </a:rPr>
              <a:t>microseismic</a:t>
            </a:r>
            <a:r>
              <a:rPr lang="en-US" dirty="0" smtClean="0">
                <a:solidFill>
                  <a:srgbClr val="000090"/>
                </a:solidFill>
              </a:rPr>
              <a:t> background noise is sufficient for accurate reading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endParaRPr lang="en-US" dirty="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dirty="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03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5" descr="TA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4" b="6537"/>
          <a:stretch/>
        </p:blipFill>
        <p:spPr bwMode="auto">
          <a:xfrm>
            <a:off x="679988" y="609600"/>
            <a:ext cx="7162800" cy="48920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</p:pic>
      <p:sp>
        <p:nvSpPr>
          <p:cNvPr id="23556" name="Rectangle 2"/>
          <p:cNvSpPr>
            <a:spLocks/>
          </p:cNvSpPr>
          <p:nvPr/>
        </p:nvSpPr>
        <p:spPr bwMode="auto">
          <a:xfrm>
            <a:off x="6400800" y="2590800"/>
            <a:ext cx="1295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700"/>
              </a:spcBef>
            </a:pPr>
            <a:r>
              <a:rPr lang="en-US" sz="1200" i="1" dirty="0">
                <a:solidFill>
                  <a:srgbClr val="FF0000"/>
                </a:solidFill>
                <a:latin typeface="Helvetica" charset="0"/>
                <a:cs typeface="Helvetica" charset="0"/>
                <a:sym typeface="Helvetica" charset="0"/>
              </a:rPr>
              <a:t>Reference sensor</a:t>
            </a:r>
          </a:p>
        </p:txBody>
      </p:sp>
      <p:sp>
        <p:nvSpPr>
          <p:cNvPr id="23557" name="Rectangle 2"/>
          <p:cNvSpPr>
            <a:spLocks/>
          </p:cNvSpPr>
          <p:nvPr/>
        </p:nvSpPr>
        <p:spPr bwMode="auto">
          <a:xfrm>
            <a:off x="6515638" y="4267200"/>
            <a:ext cx="1295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700"/>
              </a:spcBef>
            </a:pPr>
            <a:r>
              <a:rPr lang="en-US" sz="1200" i="1" dirty="0">
                <a:solidFill>
                  <a:srgbClr val="FF0000"/>
                </a:solidFill>
                <a:latin typeface="Helvetica" charset="0"/>
                <a:cs typeface="Helvetica" charset="0"/>
                <a:sym typeface="Helvetica" charset="0"/>
              </a:rPr>
              <a:t>Reference sensor</a:t>
            </a:r>
          </a:p>
        </p:txBody>
      </p:sp>
      <p:sp>
        <p:nvSpPr>
          <p:cNvPr id="23558" name="Rectangle 2"/>
          <p:cNvSpPr>
            <a:spLocks/>
          </p:cNvSpPr>
          <p:nvPr/>
        </p:nvSpPr>
        <p:spPr bwMode="auto">
          <a:xfrm>
            <a:off x="6400800" y="3314700"/>
            <a:ext cx="1295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700"/>
              </a:spcBef>
            </a:pPr>
            <a:r>
              <a:rPr lang="en-US" sz="1200" i="1" dirty="0">
                <a:solidFill>
                  <a:srgbClr val="3366FF"/>
                </a:solidFill>
                <a:latin typeface="Helvetica" charset="0"/>
                <a:cs typeface="Helvetica" charset="0"/>
                <a:sym typeface="Helvetica" charset="0"/>
              </a:rPr>
              <a:t>GSN sensor</a:t>
            </a:r>
          </a:p>
        </p:txBody>
      </p:sp>
      <p:sp>
        <p:nvSpPr>
          <p:cNvPr id="23559" name="Rectangle 2"/>
          <p:cNvSpPr>
            <a:spLocks/>
          </p:cNvSpPr>
          <p:nvPr/>
        </p:nvSpPr>
        <p:spPr bwMode="auto">
          <a:xfrm>
            <a:off x="6547388" y="1555750"/>
            <a:ext cx="1295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700"/>
              </a:spcBef>
            </a:pPr>
            <a:r>
              <a:rPr lang="en-US" sz="1200" i="1" dirty="0">
                <a:solidFill>
                  <a:srgbClr val="3366FF"/>
                </a:solidFill>
                <a:latin typeface="Helvetica" charset="0"/>
                <a:cs typeface="Helvetica" charset="0"/>
                <a:sym typeface="Helvetica" charset="0"/>
              </a:rPr>
              <a:t>GSN sensor</a:t>
            </a: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1371600" y="5867400"/>
            <a:ext cx="6299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700"/>
              </a:spcBef>
            </a:pPr>
            <a:r>
              <a:rPr lang="en-US" sz="2800" i="1" dirty="0">
                <a:solidFill>
                  <a:srgbClr val="000090"/>
                </a:solidFill>
                <a:latin typeface="Helvetica" charset="0"/>
                <a:cs typeface="Helvetica" charset="0"/>
                <a:sym typeface="Helvetica" charset="0"/>
              </a:rPr>
              <a:t>Sensor Calibration and Orientation</a:t>
            </a:r>
          </a:p>
        </p:txBody>
      </p:sp>
    </p:spTree>
    <p:extLst>
      <p:ext uri="{BB962C8B-B14F-4D97-AF65-F5344CB8AC3E}">
        <p14:creationId xmlns:p14="http://schemas.microsoft.com/office/powerpoint/2010/main" val="113138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o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400"/>
            <a:ext cx="6426200" cy="5092700"/>
          </a:xfrm>
          <a:prstGeom prst="rect">
            <a:avLst/>
          </a:prstGeom>
          <a:solidFill>
            <a:srgbClr val="0000FF"/>
          </a:solidFill>
        </p:spPr>
      </p:pic>
      <p:sp>
        <p:nvSpPr>
          <p:cNvPr id="3" name="TextBox 2"/>
          <p:cNvSpPr txBox="1"/>
          <p:nvPr/>
        </p:nvSpPr>
        <p:spPr>
          <a:xfrm>
            <a:off x="609600" y="5486400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  <a:latin typeface="Helvetica"/>
                <a:cs typeface="Helvetica"/>
              </a:rPr>
              <a:t>Analysis of microseisms yield relative amplitude accurate to &lt; 1%, orientation &lt; 1 </a:t>
            </a:r>
            <a:r>
              <a:rPr lang="en-US" sz="2800" dirty="0" err="1" smtClean="0">
                <a:solidFill>
                  <a:srgbClr val="000090"/>
                </a:solidFill>
                <a:latin typeface="Helvetica"/>
                <a:cs typeface="Helvetica"/>
              </a:rPr>
              <a:t>deg</a:t>
            </a:r>
            <a:endParaRPr lang="en-US" sz="2800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9089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riz1 Tab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"/>
            <a:ext cx="4953000" cy="3302000"/>
          </a:xfrm>
          <a:prstGeom prst="rect">
            <a:avLst/>
          </a:prstGeom>
        </p:spPr>
      </p:pic>
      <p:pic>
        <p:nvPicPr>
          <p:cNvPr id="4" name="Picture 3" descr="Shake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00" y="457200"/>
            <a:ext cx="3708400" cy="556260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4800" y="4038600"/>
            <a:ext cx="4419600" cy="1323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solidFill>
                  <a:srgbClr val="000090"/>
                </a:solidFill>
                <a:latin typeface="Helvetica" charset="0"/>
              </a:rPr>
              <a:t>Shaketable</a:t>
            </a:r>
            <a:r>
              <a:rPr lang="en-US" sz="4000" dirty="0" smtClean="0">
                <a:solidFill>
                  <a:srgbClr val="000090"/>
                </a:solidFill>
                <a:latin typeface="Helvetica" charset="0"/>
              </a:rPr>
              <a:t> at UCSD</a:t>
            </a:r>
            <a:endParaRPr lang="en-US" b="1" dirty="0">
              <a:solidFill>
                <a:srgbClr val="00009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51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38200" y="1447800"/>
            <a:ext cx="7391400" cy="342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82588" indent="-342900" algn="l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1pPr>
            <a:lvl2pPr marL="731838" indent="-28575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169898"/>
              </a:buClr>
              <a:buSzPct val="100000"/>
              <a:buFont typeface="Helvetica" charset="0"/>
              <a:buChar char="•"/>
              <a:defRPr sz="2800">
                <a:solidFill>
                  <a:srgbClr val="169898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1131888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353298"/>
              </a:buClr>
              <a:buSzPct val="100000"/>
              <a:buFont typeface="Wingdings" charset="2"/>
              <a:buChar char="v"/>
              <a:defRPr sz="24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1589088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–"/>
              <a:defRPr sz="2000">
                <a:solidFill>
                  <a:srgbClr val="169898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2046288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25034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29606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34178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38750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2000">
                <a:solidFill>
                  <a:srgbClr val="353298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3600" dirty="0" smtClean="0">
                <a:solidFill>
                  <a:srgbClr val="000090"/>
                </a:solidFill>
              </a:rPr>
              <a:t>Effectiveness of the calibration program can be assessed using long period modes excited by large earthquakes</a:t>
            </a:r>
          </a:p>
          <a:p>
            <a:pPr marL="39688" indent="0">
              <a:lnSpc>
                <a:spcPct val="90000"/>
              </a:lnSpc>
              <a:buNone/>
            </a:pPr>
            <a:endParaRPr lang="en-US" sz="3600" dirty="0" smtClean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3600" dirty="0" smtClean="0">
                <a:solidFill>
                  <a:srgbClr val="000090"/>
                </a:solidFill>
              </a:rPr>
              <a:t>First used by Davis et al. (2005)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endParaRPr lang="en-US" sz="2700" dirty="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400" dirty="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400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97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22" name="Picture 2" descr="Science 5 2005_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" t="32391" r="35614" b="30692"/>
          <a:stretch>
            <a:fillRect/>
          </a:stretch>
        </p:blipFill>
        <p:spPr bwMode="auto">
          <a:xfrm>
            <a:off x="762000" y="1295400"/>
            <a:ext cx="5334000" cy="4281488"/>
          </a:xfrm>
          <a:prstGeom prst="rect">
            <a:avLst/>
          </a:prstGeom>
          <a:solidFill>
            <a:srgbClr val="CCFFCC"/>
          </a:solidFill>
        </p:spPr>
      </p:pic>
      <p:sp>
        <p:nvSpPr>
          <p:cNvPr id="696323" name="Text Box 3"/>
          <p:cNvSpPr txBox="1">
            <a:spLocks noChangeArrowheads="1"/>
          </p:cNvSpPr>
          <p:nvPr/>
        </p:nvSpPr>
        <p:spPr bwMode="auto">
          <a:xfrm>
            <a:off x="6400800" y="1676400"/>
            <a:ext cx="24384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706"/>
                </a:solidFill>
                <a:latin typeface="Helvetica" charset="0"/>
              </a:rPr>
              <a:t>Sumatra-Andaman earthquake excited many low frequency normal modes</a:t>
            </a:r>
          </a:p>
        </p:txBody>
      </p:sp>
      <p:sp>
        <p:nvSpPr>
          <p:cNvPr id="696324" name="Text Box 4"/>
          <p:cNvSpPr txBox="1">
            <a:spLocks noChangeArrowheads="1"/>
          </p:cNvSpPr>
          <p:nvPr/>
        </p:nvSpPr>
        <p:spPr bwMode="auto">
          <a:xfrm>
            <a:off x="1219200" y="5791200"/>
            <a:ext cx="4664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FFF706"/>
                </a:solidFill>
                <a:latin typeface="Helvetica" charset="0"/>
              </a:rPr>
              <a:t>Figure from Park et al. (2004), courtesy G. </a:t>
            </a:r>
            <a:r>
              <a:rPr lang="en-US" sz="1400" dirty="0" err="1">
                <a:solidFill>
                  <a:srgbClr val="FFF706"/>
                </a:solidFill>
                <a:latin typeface="Helvetica" charset="0"/>
              </a:rPr>
              <a:t>Roult</a:t>
            </a:r>
            <a:endParaRPr lang="en-US" sz="1400" dirty="0">
              <a:solidFill>
                <a:srgbClr val="FFF706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5575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 bwMode="auto">
          <a:xfrm>
            <a:off x="2704253" y="2120053"/>
            <a:ext cx="822960" cy="82296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578187" y="5405120"/>
            <a:ext cx="822960" cy="82296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Picture 2" descr="GSN_data_flow_1-15-1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" t="14666" r="6826" b="18667"/>
          <a:stretch/>
        </p:blipFill>
        <p:spPr>
          <a:xfrm>
            <a:off x="4358640" y="737870"/>
            <a:ext cx="4663440" cy="4572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  <p:pic>
        <p:nvPicPr>
          <p:cNvPr id="4" name="Picture 3" descr="telem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r="19787"/>
          <a:stretch/>
        </p:blipFill>
        <p:spPr>
          <a:xfrm>
            <a:off x="177109" y="685800"/>
            <a:ext cx="3635777" cy="5632894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114800" y="5853405"/>
            <a:ext cx="41910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000090"/>
                </a:solidFill>
                <a:latin typeface="Helvetica" charset="0"/>
                <a:sym typeface="Wingdings"/>
              </a:rPr>
              <a:t> Tools to monitor flow</a:t>
            </a:r>
            <a:endParaRPr lang="en-US" sz="2400" b="1" dirty="0">
              <a:solidFill>
                <a:srgbClr val="000090"/>
              </a:solidFill>
              <a:latin typeface="Helvetica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358640" y="244455"/>
            <a:ext cx="46482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000090"/>
                </a:solidFill>
                <a:latin typeface="Helvetica" charset="0"/>
                <a:sym typeface="Wingdings"/>
              </a:rPr>
              <a:t>Robust system to telemeter data</a:t>
            </a:r>
            <a:endParaRPr lang="en-US" sz="2400" b="1" dirty="0">
              <a:solidFill>
                <a:srgbClr val="00009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19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28600" y="2057400"/>
            <a:ext cx="2057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F706"/>
                </a:solidFill>
                <a:latin typeface="Helvetica" charset="0"/>
              </a:rPr>
              <a:t>Distributions identify problematic responses…</a:t>
            </a:r>
            <a:endParaRPr lang="en-US" i="1" dirty="0">
              <a:solidFill>
                <a:srgbClr val="FFF706"/>
              </a:solidFill>
              <a:latin typeface="Helvetica" charset="0"/>
            </a:endParaRPr>
          </a:p>
        </p:txBody>
      </p:sp>
      <p:pic>
        <p:nvPicPr>
          <p:cNvPr id="7" name="Picture 6" descr="stat_distribag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-457200"/>
            <a:ext cx="6248400" cy="80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6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8200" y="990600"/>
            <a:ext cx="7391400" cy="4114800"/>
          </a:xfrm>
          <a:noFill/>
          <a:ln/>
        </p:spPr>
        <p:txBody>
          <a:bodyPr lIns="90488" tIns="44450" rIns="90488" bIns="44450"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2800" dirty="0" smtClean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600" dirty="0" smtClean="0">
                <a:solidFill>
                  <a:srgbClr val="000090"/>
                </a:solidFill>
              </a:rPr>
              <a:t>Broad adoption of FDSN web services standards leads to many useful quality assessment tools</a:t>
            </a:r>
          </a:p>
          <a:p>
            <a:pPr marL="0" indent="0">
              <a:lnSpc>
                <a:spcPct val="90000"/>
              </a:lnSpc>
              <a:buNone/>
            </a:pPr>
            <a:endParaRPr lang="en-US" sz="2600" dirty="0" smtClean="0">
              <a:solidFill>
                <a:srgbClr val="000090"/>
              </a:solidFill>
            </a:endParaRPr>
          </a:p>
          <a:p>
            <a:pPr lvl="1">
              <a:lnSpc>
                <a:spcPct val="90000"/>
              </a:lnSpc>
              <a:buFont typeface="Wingdings" charset="2"/>
              <a:buChar char="§"/>
            </a:pPr>
            <a:r>
              <a:rPr lang="en-US" sz="2400" i="1" dirty="0">
                <a:solidFill>
                  <a:srgbClr val="000090"/>
                </a:solidFill>
              </a:rPr>
              <a:t>Checking performance of strong motion </a:t>
            </a:r>
            <a:r>
              <a:rPr lang="en-US" sz="2400" i="1" dirty="0" smtClean="0">
                <a:solidFill>
                  <a:srgbClr val="000090"/>
                </a:solidFill>
              </a:rPr>
              <a:t>sensors</a:t>
            </a:r>
            <a:endParaRPr lang="en-US" sz="2400" i="1" dirty="0">
              <a:solidFill>
                <a:srgbClr val="000090"/>
              </a:solidFill>
            </a:endParaRPr>
          </a:p>
          <a:p>
            <a:pPr lvl="1">
              <a:lnSpc>
                <a:spcPct val="90000"/>
              </a:lnSpc>
              <a:buFont typeface="Wingdings" charset="2"/>
              <a:buChar char="§"/>
            </a:pPr>
            <a:r>
              <a:rPr lang="en-US" sz="2400" i="1" dirty="0">
                <a:solidFill>
                  <a:srgbClr val="000090"/>
                </a:solidFill>
              </a:rPr>
              <a:t>Replacing legacy code with platform-independent </a:t>
            </a:r>
            <a:r>
              <a:rPr lang="en-US" sz="2400" i="1" dirty="0" smtClean="0">
                <a:solidFill>
                  <a:srgbClr val="000090"/>
                </a:solidFill>
              </a:rPr>
              <a:t>routines</a:t>
            </a:r>
            <a:endParaRPr lang="en-US" sz="2400" i="1" dirty="0">
              <a:solidFill>
                <a:srgbClr val="000090"/>
              </a:solidFill>
            </a:endParaRPr>
          </a:p>
          <a:p>
            <a:pPr lvl="1">
              <a:lnSpc>
                <a:spcPct val="90000"/>
              </a:lnSpc>
              <a:buFont typeface="Wingdings" charset="2"/>
              <a:buChar char="§"/>
            </a:pPr>
            <a:r>
              <a:rPr lang="en-US" sz="2400" i="1" dirty="0">
                <a:solidFill>
                  <a:srgbClr val="000090"/>
                </a:solidFill>
              </a:rPr>
              <a:t>Using synthetic seismogram </a:t>
            </a:r>
            <a:r>
              <a:rPr lang="en-US" sz="2400" i="1" dirty="0" smtClean="0">
                <a:solidFill>
                  <a:srgbClr val="000090"/>
                </a:solidFill>
              </a:rPr>
              <a:t>resources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600" dirty="0" smtClean="0">
                <a:solidFill>
                  <a:srgbClr val="000090"/>
                </a:solidFill>
              </a:rPr>
              <a:t>IRIS MUSTANG program promoting improved quality control of GSN and other data sets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 smtClean="0">
              <a:solidFill>
                <a:srgbClr val="000090"/>
              </a:solidFill>
            </a:endParaRPr>
          </a:p>
          <a:p>
            <a:pPr marL="39688" indent="0">
              <a:lnSpc>
                <a:spcPct val="90000"/>
              </a:lnSpc>
              <a:buNone/>
            </a:pPr>
            <a:endParaRPr lang="en-US" sz="2800" dirty="0" smtClean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sz="2400" dirty="0" smtClean="0">
              <a:solidFill>
                <a:schemeClr val="hlink"/>
              </a:solidFill>
            </a:endParaRPr>
          </a:p>
        </p:txBody>
      </p:sp>
      <p:sp>
        <p:nvSpPr>
          <p:cNvPr id="673795" name="Text Box 3"/>
          <p:cNvSpPr txBox="1">
            <a:spLocks noChangeArrowheads="1"/>
          </p:cNvSpPr>
          <p:nvPr/>
        </p:nvSpPr>
        <p:spPr bwMode="auto">
          <a:xfrm>
            <a:off x="76200" y="381000"/>
            <a:ext cx="632460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>
                <a:solidFill>
                  <a:srgbClr val="000090"/>
                </a:solidFill>
                <a:latin typeface="Helvetica" charset="0"/>
              </a:rPr>
              <a:t>Software Developments:</a:t>
            </a:r>
            <a:endParaRPr lang="en-US" b="1" dirty="0">
              <a:solidFill>
                <a:srgbClr val="00009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7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066" name="Picture 2" descr="pi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066800"/>
            <a:ext cx="4648200" cy="3058026"/>
          </a:xfrm>
          <a:prstGeom prst="rect">
            <a:avLst/>
          </a:prstGeom>
          <a:noFill/>
        </p:spPr>
      </p:pic>
      <p:pic>
        <p:nvPicPr>
          <p:cNvPr id="2" name="Picture 1" descr="Scripps-Pier-sunset-John_Moore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04800"/>
            <a:ext cx="3276600" cy="49420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" y="5715000"/>
            <a:ext cx="50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90"/>
                </a:solidFill>
                <a:latin typeface="Helvetica" charset="0"/>
              </a:rPr>
              <a:t>Pier at the Scripps Institution of Oceanography, UCSD</a:t>
            </a:r>
          </a:p>
        </p:txBody>
      </p:sp>
    </p:spTree>
    <p:extLst>
      <p:ext uri="{BB962C8B-B14F-4D97-AF65-F5344CB8AC3E}">
        <p14:creationId xmlns:p14="http://schemas.microsoft.com/office/powerpoint/2010/main" val="2344976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 bwMode="auto">
          <a:xfrm>
            <a:off x="2704253" y="2120053"/>
            <a:ext cx="822960" cy="82296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578187" y="5405120"/>
            <a:ext cx="822960" cy="82296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7574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90600" y="2209800"/>
            <a:ext cx="7467600" cy="3352800"/>
          </a:xfrm>
          <a:noFill/>
          <a:ln/>
        </p:spPr>
        <p:txBody>
          <a:bodyPr lIns="90488" tIns="44450" rIns="90488" bIns="44450">
            <a:normAutofit lnSpcReduction="10000"/>
          </a:bodyPr>
          <a:lstStyle/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800" dirty="0" smtClean="0">
                <a:solidFill>
                  <a:srgbClr val="000090"/>
                </a:solidFill>
              </a:rPr>
              <a:t>Timing</a:t>
            </a:r>
            <a:endParaRPr lang="en-US" sz="2800" dirty="0" smtClean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800" dirty="0" smtClean="0">
                <a:solidFill>
                  <a:srgbClr val="000090"/>
                </a:solidFill>
              </a:rPr>
              <a:t>Waveform quality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800" dirty="0" smtClean="0">
                <a:solidFill>
                  <a:srgbClr val="000090"/>
                </a:solidFill>
              </a:rPr>
              <a:t>Accuracy of instrument responses (metadata)</a:t>
            </a:r>
            <a:endParaRPr lang="en-US" sz="2800" dirty="0" smtClean="0">
              <a:solidFill>
                <a:srgbClr val="00009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800" dirty="0" smtClean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800" dirty="0" smtClean="0">
                <a:solidFill>
                  <a:srgbClr val="000090"/>
                </a:solidFill>
              </a:rPr>
              <a:t>At GSN stations, QC exploits presence of more than one broadband sensor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800" dirty="0" smtClean="0">
                <a:solidFill>
                  <a:srgbClr val="000090"/>
                </a:solidFill>
              </a:rPr>
              <a:t>Past experience guides what problems to look for</a:t>
            </a:r>
            <a:endParaRPr lang="en-US" sz="2800" dirty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Char char="§"/>
            </a:pPr>
            <a:endParaRPr lang="en-US" sz="2800" dirty="0" smtClean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sz="2400" dirty="0" smtClean="0">
              <a:solidFill>
                <a:schemeClr val="hlink"/>
              </a:solidFill>
            </a:endParaRPr>
          </a:p>
        </p:txBody>
      </p:sp>
      <p:sp>
        <p:nvSpPr>
          <p:cNvPr id="673795" name="Text Box 3"/>
          <p:cNvSpPr txBox="1">
            <a:spLocks noChangeArrowheads="1"/>
          </p:cNvSpPr>
          <p:nvPr/>
        </p:nvSpPr>
        <p:spPr bwMode="auto">
          <a:xfrm>
            <a:off x="1066800" y="457200"/>
            <a:ext cx="71628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solidFill>
                  <a:srgbClr val="000090"/>
                </a:solidFill>
                <a:latin typeface="Helvetica" charset="0"/>
              </a:rPr>
              <a:t>Quality control focuses on:</a:t>
            </a:r>
            <a:endParaRPr lang="en-US" dirty="0">
              <a:solidFill>
                <a:srgbClr val="00009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2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858" name="Picture 2" descr="ti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590800"/>
            <a:ext cx="1981200" cy="2682639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633859" name="Text Box 3"/>
          <p:cNvSpPr txBox="1">
            <a:spLocks noChangeArrowheads="1"/>
          </p:cNvSpPr>
          <p:nvPr/>
        </p:nvSpPr>
        <p:spPr bwMode="auto">
          <a:xfrm>
            <a:off x="457200" y="1828800"/>
            <a:ext cx="3810000" cy="45243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rgbClr val="000090"/>
                </a:solidFill>
                <a:latin typeface="Times New Roman" charset="0"/>
              </a:rPr>
              <a:t> DCC staff checks for proper clock operation and for mass position offsets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endParaRPr lang="en-US" dirty="0">
              <a:solidFill>
                <a:srgbClr val="000090"/>
              </a:solidFill>
              <a:latin typeface="Times New Roman" charset="0"/>
            </a:endParaRPr>
          </a:p>
          <a:p>
            <a:pPr>
              <a:spcBef>
                <a:spcPct val="50000"/>
              </a:spcBef>
            </a:pPr>
            <a:endParaRPr lang="en-US" dirty="0" smtClean="0">
              <a:solidFill>
                <a:srgbClr val="000090"/>
              </a:solidFill>
              <a:latin typeface="Times New Roman" charset="0"/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endParaRPr lang="en-US" dirty="0">
              <a:solidFill>
                <a:srgbClr val="000090"/>
              </a:solidFill>
              <a:latin typeface="Times New Roman" charset="0"/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endParaRPr lang="en-US" dirty="0" smtClean="0">
              <a:solidFill>
                <a:srgbClr val="000090"/>
              </a:solidFill>
              <a:latin typeface="Times New Roman" charset="0"/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endParaRPr lang="en-US" dirty="0">
              <a:solidFill>
                <a:srgbClr val="000090"/>
              </a:solidFill>
              <a:latin typeface="Times New Roman" charset="0"/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endParaRPr lang="en-US" dirty="0" smtClean="0">
              <a:solidFill>
                <a:srgbClr val="000090"/>
              </a:solidFill>
              <a:latin typeface="Times New Roman" charset="0"/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endParaRPr lang="en-US" dirty="0">
              <a:solidFill>
                <a:srgbClr val="000090"/>
              </a:solidFill>
              <a:latin typeface="Times New Roman" charset="0"/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rgbClr val="000090"/>
                </a:solidFill>
                <a:latin typeface="Times New Roman" charset="0"/>
              </a:rPr>
              <a:t> </a:t>
            </a:r>
            <a:r>
              <a:rPr lang="en-US" dirty="0">
                <a:solidFill>
                  <a:srgbClr val="000090"/>
                </a:solidFill>
                <a:latin typeface="Helvetica" charset="0"/>
              </a:rPr>
              <a:t>sample rate </a:t>
            </a:r>
            <a:r>
              <a:rPr lang="en-US" dirty="0" smtClean="0">
                <a:solidFill>
                  <a:srgbClr val="000090"/>
                </a:solidFill>
                <a:latin typeface="Helvetica" charset="0"/>
              </a:rPr>
              <a:t>correction  (clocks on old systems are permitted to drift freely)</a:t>
            </a:r>
            <a:endParaRPr lang="en-US" b="1" dirty="0">
              <a:solidFill>
                <a:srgbClr val="000090"/>
              </a:solidFill>
              <a:latin typeface="Helvetica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04800" y="685800"/>
            <a:ext cx="320040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solidFill>
                  <a:srgbClr val="000090"/>
                </a:solidFill>
                <a:latin typeface="Helvetica" charset="0"/>
              </a:rPr>
              <a:t>Verify Timing</a:t>
            </a:r>
            <a:endParaRPr lang="en-US" sz="4000" b="1" dirty="0">
              <a:solidFill>
                <a:srgbClr val="000090"/>
              </a:solidFill>
              <a:latin typeface="Helvetica" charset="0"/>
            </a:endParaRPr>
          </a:p>
        </p:txBody>
      </p:sp>
      <p:pic>
        <p:nvPicPr>
          <p:cNvPr id="2" name="Picture 1" descr="ii_tim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85800"/>
            <a:ext cx="4470400" cy="5867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50" name="Text Box 1030"/>
          <p:cNvSpPr txBox="1">
            <a:spLocks noChangeArrowheads="1"/>
          </p:cNvSpPr>
          <p:nvPr/>
        </p:nvSpPr>
        <p:spPr bwMode="auto">
          <a:xfrm>
            <a:off x="533400" y="1600200"/>
            <a:ext cx="2514600" cy="16158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90"/>
                </a:solidFill>
                <a:latin typeface="Helvetica" charset="0"/>
              </a:rPr>
              <a:t>Timing check:</a:t>
            </a:r>
          </a:p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(We make use of earthquake locations announced by USGS NEIC.)</a:t>
            </a:r>
            <a:endParaRPr lang="en-US" sz="1800" dirty="0">
              <a:solidFill>
                <a:schemeClr val="accent5">
                  <a:lumMod val="50000"/>
                </a:schemeClr>
              </a:solidFill>
              <a:latin typeface="Helvetica" charset="0"/>
            </a:endParaRPr>
          </a:p>
        </p:txBody>
      </p:sp>
      <p:pic>
        <p:nvPicPr>
          <p:cNvPr id="2" name="Picture 1" descr="yy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668" y="0"/>
            <a:ext cx="5299364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648200" y="762000"/>
            <a:ext cx="15240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000090"/>
                </a:solidFill>
                <a:latin typeface="Helvetica" charset="0"/>
              </a:rPr>
              <a:t>Quake 1</a:t>
            </a:r>
            <a:endParaRPr lang="en-US" sz="1400" b="1" i="1" dirty="0">
              <a:solidFill>
                <a:srgbClr val="000090"/>
              </a:solidFill>
              <a:latin typeface="Helvetica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572000" y="2667000"/>
            <a:ext cx="15240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000090"/>
                </a:solidFill>
                <a:latin typeface="Helvetica" charset="0"/>
              </a:rPr>
              <a:t>Quake 2</a:t>
            </a:r>
            <a:endParaRPr lang="en-US" sz="1400" b="1" i="1" dirty="0">
              <a:solidFill>
                <a:srgbClr val="000090"/>
              </a:solidFill>
              <a:latin typeface="Helvetica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648200" y="4724400"/>
            <a:ext cx="15240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 smtClean="0">
                <a:solidFill>
                  <a:srgbClr val="000090"/>
                </a:solidFill>
                <a:latin typeface="Helvetica" charset="0"/>
              </a:rPr>
              <a:t>Quake 3</a:t>
            </a:r>
            <a:endParaRPr lang="en-US" sz="1400" b="1" i="1" dirty="0">
              <a:solidFill>
                <a:srgbClr val="000090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218" name="Picture 1026" descr="ev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90600"/>
            <a:ext cx="4086225" cy="5410200"/>
          </a:xfrm>
          <a:prstGeom prst="rect">
            <a:avLst/>
          </a:prstGeom>
          <a:noFill/>
        </p:spPr>
      </p:pic>
      <p:pic>
        <p:nvPicPr>
          <p:cNvPr id="649219" name="Picture 1027" descr="ev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990600"/>
            <a:ext cx="4029075" cy="5410200"/>
          </a:xfrm>
          <a:prstGeom prst="rect">
            <a:avLst/>
          </a:prstGeom>
          <a:noFill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371600" y="212467"/>
            <a:ext cx="63246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rgbClr val="000090"/>
                </a:solidFill>
                <a:latin typeface="Times New Roman" charset="0"/>
              </a:rPr>
              <a:t> </a:t>
            </a:r>
            <a:r>
              <a:rPr lang="en-US" dirty="0" smtClean="0">
                <a:solidFill>
                  <a:srgbClr val="000090"/>
                </a:solidFill>
                <a:latin typeface="Helvetica" charset="0"/>
              </a:rPr>
              <a:t>compare primary and secondary </a:t>
            </a:r>
            <a:r>
              <a:rPr lang="en-US" dirty="0" smtClean="0">
                <a:solidFill>
                  <a:srgbClr val="000090"/>
                </a:solidFill>
                <a:latin typeface="Helvetica" charset="0"/>
              </a:rPr>
              <a:t>sensors </a:t>
            </a:r>
            <a:r>
              <a:rPr lang="en-US" sz="1800" dirty="0" smtClean="0">
                <a:solidFill>
                  <a:srgbClr val="000090"/>
                </a:solidFill>
                <a:latin typeface="Helvetica" charset="0"/>
              </a:rPr>
              <a:t>(</a:t>
            </a:r>
            <a:r>
              <a:rPr lang="en-US" sz="1800" dirty="0" smtClean="0">
                <a:solidFill>
                  <a:srgbClr val="000090"/>
                </a:solidFill>
                <a:latin typeface="Helvetica" charset="0"/>
              </a:rPr>
              <a:t>We exploit data redundancy.)</a:t>
            </a:r>
            <a:endParaRPr lang="en-US" sz="1800" b="1" dirty="0">
              <a:solidFill>
                <a:srgbClr val="000090"/>
              </a:solidFill>
              <a:latin typeface="Helvetica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143000" y="4648200"/>
            <a:ext cx="26670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 smtClean="0">
                <a:solidFill>
                  <a:srgbClr val="FF0000"/>
                </a:solidFill>
                <a:latin typeface="Helvetica" charset="0"/>
              </a:rPr>
              <a:t>KS-54000 – OK</a:t>
            </a:r>
            <a:endParaRPr lang="en-US" b="1" i="1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791200" y="4495800"/>
            <a:ext cx="28194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 smtClean="0">
                <a:solidFill>
                  <a:srgbClr val="FF0000"/>
                </a:solidFill>
                <a:latin typeface="Helvetica" charset="0"/>
              </a:rPr>
              <a:t>STS2 – failed</a:t>
            </a:r>
            <a:endParaRPr lang="en-US" b="1" i="1" dirty="0">
              <a:solidFill>
                <a:srgbClr val="FF0000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>
                <a:solidFill>
                  <a:srgbClr val="000090"/>
                </a:solidFill>
              </a:rPr>
              <a:t>Seismometer masses saturated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3077" name="Picture 5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676400"/>
            <a:ext cx="774338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3629</TotalTime>
  <Words>1007</Words>
  <Application>Microsoft Macintosh PowerPoint</Application>
  <PresentationFormat>On-screen Show (4:3)</PresentationFormat>
  <Paragraphs>169</Paragraphs>
  <Slides>43</Slides>
  <Notes>40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PowerPoint Presentation</vt:lpstr>
      <vt:lpstr>PowerPoint Presentation</vt:lpstr>
      <vt:lpstr>Telemetry links: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Seismometer masses saturated</vt:lpstr>
      <vt:lpstr>PowerPoint Presentation</vt:lpstr>
      <vt:lpstr>PowerPoint Presentation</vt:lpstr>
      <vt:lpstr>Excessive Spiking:</vt:lpstr>
      <vt:lpstr>Take advantage of IRIS resources:</vt:lpstr>
      <vt:lpstr>II.ARU:</vt:lpstr>
      <vt:lpstr>MUSTANG example: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for waveform quality: </vt:lpstr>
      <vt:lpstr>PowerPoint Presentation</vt:lpstr>
      <vt:lpstr>Use of MUSTANG in analysis of WRAB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Random binary calibration tests are performed annually to determine the shape of the sensor’s response.</vt:lpstr>
      <vt:lpstr>PowerPoint Presentation</vt:lpstr>
      <vt:lpstr>PowerPoint Presentation</vt:lpstr>
      <vt:lpstr>Calibrate with independent, portable sensor: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IGPP SIO UCSD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IDA</dc:title>
  <dc:creator>Jennifer Matthews</dc:creator>
  <cp:lastModifiedBy>Peter Davis</cp:lastModifiedBy>
  <cp:revision>160</cp:revision>
  <cp:lastPrinted>2014-07-23T15:44:14Z</cp:lastPrinted>
  <dcterms:created xsi:type="dcterms:W3CDTF">2013-06-27T21:31:22Z</dcterms:created>
  <dcterms:modified xsi:type="dcterms:W3CDTF">2015-08-13T22:34:54Z</dcterms:modified>
</cp:coreProperties>
</file>