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1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378ACA-909A-4F4D-BE14-1C3E4CE09EDC}" type="datetime1">
              <a:rPr lang="en-US"/>
              <a:pPr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2DB777-59CB-C443-94C9-6B7974E433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5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3DB46A-5FB9-6A4C-B0CD-1EDE3A847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4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A9EAD6-ECD3-4944-910A-17D3A5DBBF0B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2995613"/>
            <a:ext cx="8077200" cy="386238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2470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95613"/>
            <a:ext cx="1066800" cy="386238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1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0" y="1905000"/>
            <a:ext cx="6172200" cy="2438400"/>
            <a:chOff x="0" y="1200"/>
            <a:chExt cx="3888" cy="1536"/>
          </a:xfrm>
        </p:grpSpPr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97" y="1697"/>
              <a:ext cx="361" cy="35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594" y="1802"/>
              <a:ext cx="164" cy="156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1884"/>
              <a:ext cx="144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78" y="1200"/>
              <a:ext cx="6" cy="153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21" y="1884"/>
              <a:ext cx="3167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32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-112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AFCDDB-3332-074B-B03A-C873A1B6F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3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167CC-773F-A64B-9508-14E8BC6D6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2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2288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341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27B26-4FA5-EF43-AEB1-5E6CB22E7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65223-1B37-AD46-ACC0-AD01AF18D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4E604-A2D4-CC4A-AE2D-FBB37F641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8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CD002-65DE-2647-99A6-863A7D9A8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BF9B5-6D7E-2D4E-ADE0-C5C0EB3BC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8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45961-C57E-0E44-B296-97F1D01F8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2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96D00-3CF5-9849-85FD-43C5211F7C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1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90D01-DF1F-A046-BEAA-1EC28AE27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96A5E-FB39-8742-A5A4-275FFD91E5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1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066800" y="1458913"/>
            <a:ext cx="8077200" cy="539908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2470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1447800"/>
            <a:ext cx="1066800" cy="5410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1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1F513CB6-0624-5841-B9FB-958911EDED6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355600"/>
            <a:ext cx="6172200" cy="2438400"/>
            <a:chOff x="0" y="1200"/>
            <a:chExt cx="3888" cy="1536"/>
          </a:xfrm>
        </p:grpSpPr>
        <p:sp>
          <p:nvSpPr>
            <p:cNvPr id="131080" name="Oval 8"/>
            <p:cNvSpPr>
              <a:spLocks noChangeArrowheads="1"/>
            </p:cNvSpPr>
            <p:nvPr/>
          </p:nvSpPr>
          <p:spPr bwMode="auto">
            <a:xfrm>
              <a:off x="497" y="1697"/>
              <a:ext cx="361" cy="35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1" name="Oval 9"/>
            <p:cNvSpPr>
              <a:spLocks noChangeArrowheads="1"/>
            </p:cNvSpPr>
            <p:nvPr/>
          </p:nvSpPr>
          <p:spPr bwMode="auto">
            <a:xfrm>
              <a:off x="594" y="1802"/>
              <a:ext cx="164" cy="156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2" name="Rectangle 10"/>
            <p:cNvSpPr>
              <a:spLocks noChangeArrowheads="1"/>
            </p:cNvSpPr>
            <p:nvPr/>
          </p:nvSpPr>
          <p:spPr bwMode="auto">
            <a:xfrm>
              <a:off x="0" y="1884"/>
              <a:ext cx="144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3" name="Rectangle 11"/>
            <p:cNvSpPr>
              <a:spLocks noChangeArrowheads="1"/>
            </p:cNvSpPr>
            <p:nvPr/>
          </p:nvSpPr>
          <p:spPr bwMode="auto">
            <a:xfrm>
              <a:off x="678" y="1200"/>
              <a:ext cx="6" cy="153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4" name="Rectangle 12"/>
            <p:cNvSpPr>
              <a:spLocks noChangeArrowheads="1"/>
            </p:cNvSpPr>
            <p:nvPr/>
          </p:nvSpPr>
          <p:spPr bwMode="auto">
            <a:xfrm>
              <a:off x="721" y="1884"/>
              <a:ext cx="3167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3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1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700" dir="162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Ø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228600"/>
            <a:ext cx="861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DADADA"/>
                </a:solidFill>
              </a:rPr>
              <a:t>Working with the IRIS DMC</a:t>
            </a:r>
          </a:p>
          <a:p>
            <a:pPr algn="ctr"/>
            <a:r>
              <a:rPr lang="en-US" sz="4400" b="1">
                <a:solidFill>
                  <a:srgbClr val="DADADA"/>
                </a:solidFill>
              </a:rPr>
              <a:t>Today</a:t>
            </a:r>
            <a:r>
              <a:rPr lang="ja-JP" altLang="en-US" sz="4400" b="1">
                <a:solidFill>
                  <a:srgbClr val="DADADA"/>
                </a:solidFill>
              </a:rPr>
              <a:t>’</a:t>
            </a:r>
            <a:r>
              <a:rPr lang="en-US" sz="4400" b="1">
                <a:solidFill>
                  <a:srgbClr val="DADADA"/>
                </a:solidFill>
              </a:rPr>
              <a:t>s Problem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38200" y="1524000"/>
            <a:ext cx="762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The object of the next exercise is for everyone to use an IRIS data request tool of their choice to request data for the following earthquake</a:t>
            </a:r>
          </a:p>
          <a:p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143000" y="3505200"/>
            <a:ext cx="74088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25 April </a:t>
            </a:r>
            <a:r>
              <a:rPr lang="en-US" smtClean="0"/>
              <a:t>2015 NEPAL MX=7.8</a:t>
            </a:r>
            <a:endParaRPr lang="en-US" dirty="0"/>
          </a:p>
          <a:p>
            <a:r>
              <a:rPr lang="en-US" dirty="0"/>
              <a:t>Get data from all _FDSN-ALL virtual network stations </a:t>
            </a:r>
          </a:p>
          <a:p>
            <a:r>
              <a:rPr lang="en-US" dirty="0"/>
              <a:t>	within 60 degrees of the epicenter</a:t>
            </a:r>
          </a:p>
          <a:p>
            <a:r>
              <a:rPr lang="en-US" dirty="0"/>
              <a:t>	BH? Channels</a:t>
            </a:r>
          </a:p>
          <a:p>
            <a:r>
              <a:rPr lang="en-US" dirty="0"/>
              <a:t>	roughly 90 minutes of data</a:t>
            </a:r>
          </a:p>
          <a:p>
            <a:r>
              <a:rPr lang="en-US" dirty="0"/>
              <a:t>		10 minutes before event of P phase</a:t>
            </a:r>
          </a:p>
          <a:p>
            <a:r>
              <a:rPr lang="en-US" dirty="0"/>
              <a:t>		80 minutes after event or P Phase</a:t>
            </a:r>
          </a:p>
          <a:p>
            <a:r>
              <a:rPr lang="en-US" dirty="0"/>
              <a:t>Get data in </a:t>
            </a:r>
          </a:p>
          <a:p>
            <a:r>
              <a:rPr lang="en-US" dirty="0"/>
              <a:t>	Full SEED format and SAC Files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1">
      <a:dk1>
        <a:srgbClr val="808080"/>
      </a:dk1>
      <a:lt1>
        <a:srgbClr val="FFFFFF"/>
      </a:lt1>
      <a:dk2>
        <a:srgbClr val="0A0E5B"/>
      </a:dk2>
      <a:lt2>
        <a:srgbClr val="4460EE"/>
      </a:lt2>
      <a:accent1>
        <a:srgbClr val="1822CD"/>
      </a:accent1>
      <a:accent2>
        <a:srgbClr val="5DBACA"/>
      </a:accent2>
      <a:accent3>
        <a:srgbClr val="AAAAB5"/>
      </a:accent3>
      <a:accent4>
        <a:srgbClr val="DADADA"/>
      </a:accent4>
      <a:accent5>
        <a:srgbClr val="ABABE3"/>
      </a:accent5>
      <a:accent6>
        <a:srgbClr val="53A8B7"/>
      </a:accent6>
      <a:hlink>
        <a:srgbClr val="F63F1B"/>
      </a:hlink>
      <a:folHlink>
        <a:srgbClr val="FFBF56"/>
      </a:folHlink>
    </a:clrScheme>
    <a:fontScheme name="Shimmer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Shimmer 1">
        <a:dk1>
          <a:srgbClr val="808080"/>
        </a:dk1>
        <a:lt1>
          <a:srgbClr val="FFFFFF"/>
        </a:lt1>
        <a:dk2>
          <a:srgbClr val="0A0E5B"/>
        </a:dk2>
        <a:lt2>
          <a:srgbClr val="4460EE"/>
        </a:lt2>
        <a:accent1>
          <a:srgbClr val="1822CD"/>
        </a:accent1>
        <a:accent2>
          <a:srgbClr val="5DBACA"/>
        </a:accent2>
        <a:accent3>
          <a:srgbClr val="AAAAB5"/>
        </a:accent3>
        <a:accent4>
          <a:srgbClr val="DADADA"/>
        </a:accent4>
        <a:accent5>
          <a:srgbClr val="ABABE3"/>
        </a:accent5>
        <a:accent6>
          <a:srgbClr val="53A8B7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808080"/>
        </a:dk1>
        <a:lt1>
          <a:srgbClr val="FFFFFF"/>
        </a:lt1>
        <a:dk2>
          <a:srgbClr val="810A08"/>
        </a:dk2>
        <a:lt2>
          <a:srgbClr val="F9AAAC"/>
        </a:lt2>
        <a:accent1>
          <a:srgbClr val="EF1F1D"/>
        </a:accent1>
        <a:accent2>
          <a:srgbClr val="F87B57"/>
        </a:accent2>
        <a:accent3>
          <a:srgbClr val="C1AAAA"/>
        </a:accent3>
        <a:accent4>
          <a:srgbClr val="DADADA"/>
        </a:accent4>
        <a:accent5>
          <a:srgbClr val="F6ABAB"/>
        </a:accent5>
        <a:accent6>
          <a:srgbClr val="E16F4E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808080"/>
        </a:dk1>
        <a:lt1>
          <a:srgbClr val="FFFFFF"/>
        </a:lt1>
        <a:dk2>
          <a:srgbClr val="133A0D"/>
        </a:dk2>
        <a:lt2>
          <a:srgbClr val="BAD41A"/>
        </a:lt2>
        <a:accent1>
          <a:srgbClr val="5DA31E"/>
        </a:accent1>
        <a:accent2>
          <a:srgbClr val="BAD41A"/>
        </a:accent2>
        <a:accent3>
          <a:srgbClr val="AAAEAA"/>
        </a:accent3>
        <a:accent4>
          <a:srgbClr val="DADADA"/>
        </a:accent4>
        <a:accent5>
          <a:srgbClr val="B6CEAB"/>
        </a:accent5>
        <a:accent6>
          <a:srgbClr val="A8C016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808080"/>
        </a:dk1>
        <a:lt1>
          <a:srgbClr val="FFFFFF"/>
        </a:lt1>
        <a:dk2>
          <a:srgbClr val="555555"/>
        </a:dk2>
        <a:lt2>
          <a:srgbClr val="CCCCCC"/>
        </a:lt2>
        <a:accent1>
          <a:srgbClr val="AAAAAA"/>
        </a:accent1>
        <a:accent2>
          <a:srgbClr val="EEEEEE"/>
        </a:accent2>
        <a:accent3>
          <a:srgbClr val="B4B4B4"/>
        </a:accent3>
        <a:accent4>
          <a:srgbClr val="DADADA"/>
        </a:accent4>
        <a:accent5>
          <a:srgbClr val="D2D2D2"/>
        </a:accent5>
        <a:accent6>
          <a:srgbClr val="D8D8D8"/>
        </a:accent6>
        <a:hlink>
          <a:srgbClr val="CCCCCC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808080"/>
        </a:dk1>
        <a:lt1>
          <a:srgbClr val="FFFFFF"/>
        </a:lt1>
        <a:dk2>
          <a:srgbClr val="370C5A"/>
        </a:dk2>
        <a:lt2>
          <a:srgbClr val="BAD41A"/>
        </a:lt2>
        <a:accent1>
          <a:srgbClr val="6C18B0"/>
        </a:accent1>
        <a:accent2>
          <a:srgbClr val="BAD41A"/>
        </a:accent2>
        <a:accent3>
          <a:srgbClr val="AEAAB5"/>
        </a:accent3>
        <a:accent4>
          <a:srgbClr val="DADADA"/>
        </a:accent4>
        <a:accent5>
          <a:srgbClr val="BAABD4"/>
        </a:accent5>
        <a:accent6>
          <a:srgbClr val="A8C016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Tim-G5.disk:Applications:Microsoft Office 2004:Templates:Presentations:Designs:Shimmer</Template>
  <TotalTime>3207</TotalTime>
  <Words>51</Words>
  <Application>Microsoft Macintosh PowerPoint</Application>
  <PresentationFormat>Letter Paper (8.5x11 in)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Shimmer</vt:lpstr>
      <vt:lpstr>PowerPoint Presentation</vt:lpstr>
    </vt:vector>
  </TitlesOfParts>
  <Company>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“Short” Introduction to the IRIS Data Management Center Data Holdings Data Organization and Data Access</dc:title>
  <dc:creator>Tim Ahern</dc:creator>
  <cp:lastModifiedBy>Gale Cox</cp:lastModifiedBy>
  <cp:revision>189</cp:revision>
  <cp:lastPrinted>2009-09-09T22:08:29Z</cp:lastPrinted>
  <dcterms:created xsi:type="dcterms:W3CDTF">2014-07-01T19:21:18Z</dcterms:created>
  <dcterms:modified xsi:type="dcterms:W3CDTF">2015-09-11T14:39:45Z</dcterms:modified>
</cp:coreProperties>
</file>