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332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55" r:id="rId14"/>
    <p:sldId id="344" r:id="rId15"/>
    <p:sldId id="350" r:id="rId16"/>
    <p:sldId id="349" r:id="rId17"/>
    <p:sldId id="351" r:id="rId18"/>
    <p:sldId id="353" r:id="rId19"/>
    <p:sldId id="352" r:id="rId20"/>
    <p:sldId id="354" r:id="rId21"/>
  </p:sldIdLst>
  <p:sldSz cx="9144000" cy="6858000" type="letter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8" d="100"/>
          <a:sy n="118" d="100"/>
        </p:scale>
        <p:origin x="-808" y="-112"/>
      </p:cViewPr>
      <p:guideLst>
        <p:guide orient="horz" pos="2160"/>
        <p:guide pos="17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E71BCB3-5203-C348-9BAB-62E6E0B80AD1}" type="datetime1">
              <a:rPr lang="en-US"/>
              <a:pPr>
                <a:defRPr/>
              </a:pPr>
              <a:t>7/22/15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D43A9E3-55B1-3B45-A876-4F029A073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74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2145B3-268E-2841-A22C-E12DD659E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9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800" y="2995613"/>
            <a:ext cx="8077200" cy="3862387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24706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995613"/>
            <a:ext cx="1066800" cy="3862387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1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0" y="1905000"/>
            <a:ext cx="6172200" cy="2438400"/>
            <a:chOff x="0" y="1200"/>
            <a:chExt cx="3888" cy="1536"/>
          </a:xfrm>
        </p:grpSpPr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497" y="1697"/>
              <a:ext cx="361" cy="359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594" y="1802"/>
              <a:ext cx="164" cy="156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0" y="1884"/>
              <a:ext cx="144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678" y="1200"/>
              <a:ext cx="6" cy="153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21" y="1884"/>
              <a:ext cx="3167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32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-112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211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DECF95-1459-AE42-A4EB-7B3E02DCF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9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9E581-3C04-9249-880E-32F917D20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7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52400"/>
            <a:ext cx="22288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5341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150CF-3A00-1A42-B4F8-542F6579B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9EEA0-C2EC-BF40-A0A5-DEA14A83B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99F37-C86C-0A4C-AAE4-E293857E5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0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764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BE43E-5969-0940-958A-9C0B6C778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2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3CB27-4983-B54E-B74F-FCBDCC150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0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07E94-9948-4D47-982A-6B57AFAAD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4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0F8DC-2BFD-924F-BEBB-48603AF21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ADD94-B15C-FD43-9E88-736C006C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6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B28A3-D2BB-4843-9EAC-02A9C2EB1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4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1066800" y="1458913"/>
            <a:ext cx="8077200" cy="5399087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24706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0" y="1447800"/>
            <a:ext cx="1066800" cy="5410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1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 charset="0"/>
              </a:defRPr>
            </a:lvl1pPr>
          </a:lstStyle>
          <a:p>
            <a:pPr>
              <a:defRPr/>
            </a:pPr>
            <a:fld id="{933ECA87-290E-B849-B2C0-42D92E590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355600"/>
            <a:ext cx="6172200" cy="2438400"/>
            <a:chOff x="0" y="1200"/>
            <a:chExt cx="3888" cy="1536"/>
          </a:xfrm>
        </p:grpSpPr>
        <p:sp>
          <p:nvSpPr>
            <p:cNvPr id="131080" name="Oval 8"/>
            <p:cNvSpPr>
              <a:spLocks noChangeArrowheads="1"/>
            </p:cNvSpPr>
            <p:nvPr/>
          </p:nvSpPr>
          <p:spPr bwMode="auto">
            <a:xfrm>
              <a:off x="497" y="1697"/>
              <a:ext cx="361" cy="359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1081" name="Oval 9"/>
            <p:cNvSpPr>
              <a:spLocks noChangeArrowheads="1"/>
            </p:cNvSpPr>
            <p:nvPr/>
          </p:nvSpPr>
          <p:spPr bwMode="auto">
            <a:xfrm>
              <a:off x="594" y="1802"/>
              <a:ext cx="164" cy="156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1082" name="Rectangle 10"/>
            <p:cNvSpPr>
              <a:spLocks noChangeArrowheads="1"/>
            </p:cNvSpPr>
            <p:nvPr/>
          </p:nvSpPr>
          <p:spPr bwMode="auto">
            <a:xfrm>
              <a:off x="0" y="1884"/>
              <a:ext cx="144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1083" name="Rectangle 11"/>
            <p:cNvSpPr>
              <a:spLocks noChangeArrowheads="1"/>
            </p:cNvSpPr>
            <p:nvPr/>
          </p:nvSpPr>
          <p:spPr bwMode="auto">
            <a:xfrm>
              <a:off x="678" y="1200"/>
              <a:ext cx="6" cy="153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1084" name="Rectangle 12"/>
            <p:cNvSpPr>
              <a:spLocks noChangeArrowheads="1"/>
            </p:cNvSpPr>
            <p:nvPr/>
          </p:nvSpPr>
          <p:spPr bwMode="auto">
            <a:xfrm>
              <a:off x="721" y="1884"/>
              <a:ext cx="3167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03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10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2700" dir="16200000" algn="ctr" rotWithShape="0">
              <a:schemeClr val="tx1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0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Ø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service.iris.edu/fdsnws/station/1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7391400" cy="1752600"/>
          </a:xfrm>
        </p:spPr>
        <p:txBody>
          <a:bodyPr/>
          <a:lstStyle/>
          <a:p>
            <a:r>
              <a:rPr lang="en-US" b="1" dirty="0" smtClean="0">
                <a:latin typeface="Arial"/>
                <a:cs typeface="Arial"/>
              </a:rPr>
              <a:t>Accessing Data Using Web Services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422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9865" y="1498893"/>
            <a:ext cx="8703735" cy="52067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>
                <a:latin typeface="+mj-lt"/>
              </a:rPr>
              <a:t>FetchEvent</a:t>
            </a:r>
            <a:r>
              <a:rPr lang="en-US" sz="2400" dirty="0" smtClean="0">
                <a:latin typeface="+mj-lt"/>
              </a:rPr>
              <a:t> retrieves event information from </a:t>
            </a:r>
            <a:r>
              <a:rPr lang="en-US" sz="2400" b="1" dirty="0" err="1" smtClean="0">
                <a:latin typeface="+mj-lt"/>
              </a:rPr>
              <a:t>ws</a:t>
            </a:r>
            <a:r>
              <a:rPr lang="en-US" sz="2400" b="1" dirty="0" smtClean="0">
                <a:latin typeface="+mj-lt"/>
              </a:rPr>
              <a:t>-event</a:t>
            </a:r>
            <a:r>
              <a:rPr lang="en-US" sz="2400" dirty="0" smtClean="0">
                <a:latin typeface="+mj-lt"/>
              </a:rPr>
              <a:t> and prints simple ASCII output.  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Events can be selected using these criteria: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+mj-lt"/>
                <a:cs typeface="Gill Sans"/>
              </a:rPr>
              <a:t>Start and end time range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+mj-lt"/>
                <a:cs typeface="Gill Sans"/>
              </a:rPr>
              <a:t>Geographic box or circular region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+mj-lt"/>
                <a:cs typeface="Gill Sans"/>
              </a:rPr>
              <a:t>Depth range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+mj-lt"/>
                <a:cs typeface="Gill Sans"/>
              </a:rPr>
              <a:t>Magnitude range and type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+mj-lt"/>
                <a:cs typeface="Gill Sans"/>
              </a:rPr>
              <a:t>Catalog and contributor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+mj-lt"/>
                <a:cs typeface="Gill Sans"/>
              </a:rPr>
              <a:t>IRIS event ID</a:t>
            </a:r>
          </a:p>
          <a:p>
            <a:pPr lvl="1">
              <a:buNone/>
            </a:pPr>
            <a:r>
              <a:rPr lang="en-US" sz="2000" dirty="0" smtClean="0">
                <a:latin typeface="+mj-lt"/>
                <a:cs typeface="Gill Sans"/>
              </a:rPr>
              <a:t>Other options: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+mj-lt"/>
                <a:cs typeface="Gill Sans"/>
              </a:rPr>
              <a:t>Include secondary origins (default is primary only)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+mj-lt"/>
                <a:cs typeface="Gill Sans"/>
              </a:rPr>
              <a:t>Order results by magnitude or time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+mj-lt"/>
                <a:cs typeface="Gill Sans"/>
              </a:rPr>
              <a:t>Limit to origins updated after a specific date</a:t>
            </a:r>
          </a:p>
          <a:p>
            <a:pPr lvl="1">
              <a:spcAft>
                <a:spcPts val="1200"/>
              </a:spcAft>
              <a:buFont typeface="Arial"/>
              <a:buChar char="•"/>
            </a:pPr>
            <a:endParaRPr lang="en-US" sz="24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4197" y="304800"/>
            <a:ext cx="5029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/>
              <a:t>FetchEvent</a:t>
            </a:r>
            <a:r>
              <a:rPr lang="en-US" sz="4000" b="1" dirty="0" smtClean="0"/>
              <a:t> Options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17761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1732" y="1600200"/>
            <a:ext cx="8703735" cy="4715639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</a:pPr>
            <a:r>
              <a:rPr lang="en-US" dirty="0" smtClean="0">
                <a:latin typeface="+mj-lt"/>
              </a:rPr>
              <a:t>Request events for a 20 minute period including secondary origins: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>
                <a:latin typeface="+mj-lt"/>
              </a:rPr>
              <a:t>$ </a:t>
            </a:r>
            <a:r>
              <a:rPr lang="en-US" dirty="0" err="1" smtClean="0">
                <a:latin typeface="+mj-lt"/>
              </a:rPr>
              <a:t>FetchEvent</a:t>
            </a:r>
            <a:r>
              <a:rPr lang="en-US" dirty="0" smtClean="0">
                <a:latin typeface="+mj-lt"/>
              </a:rPr>
              <a:t> -s 2010-2-27,6:30 -e 2010-2-27,6:50 -secondary</a:t>
            </a:r>
          </a:p>
        </p:txBody>
      </p:sp>
      <p:pic>
        <p:nvPicPr>
          <p:cNvPr id="4" name="Picture 3" descr="Screen shot 2011-11-30 at 2.02.0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401079"/>
            <a:ext cx="8649009" cy="2228321"/>
          </a:xfrm>
          <a:prstGeom prst="rect">
            <a:avLst/>
          </a:prstGeom>
          <a:ln>
            <a:solidFill>
              <a:srgbClr val="A6A6A6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295400" y="304800"/>
            <a:ext cx="5202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/>
              <a:t>FetchEvent</a:t>
            </a:r>
            <a:r>
              <a:rPr lang="en-US" sz="4000" b="1" dirty="0" smtClean="0"/>
              <a:t> Example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3918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04800"/>
            <a:ext cx="71593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The success of web services</a:t>
            </a:r>
          </a:p>
          <a:p>
            <a:r>
              <a:rPr lang="en-US" dirty="0" smtClean="0"/>
              <a:t>700 of 1100 terabytes delivered using web services</a:t>
            </a:r>
            <a:endParaRPr lang="en-US" sz="2000" dirty="0"/>
          </a:p>
        </p:txBody>
      </p:sp>
      <p:pic>
        <p:nvPicPr>
          <p:cNvPr id="6" name="Picture 5" descr="Ch-TerabytesbyTypePerYea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25236"/>
            <a:ext cx="8534400" cy="6594764"/>
          </a:xfrm>
          <a:prstGeom prst="rect">
            <a:avLst/>
          </a:prstGeom>
        </p:spPr>
      </p:pic>
      <p:sp>
        <p:nvSpPr>
          <p:cNvPr id="9" name="Frame 8"/>
          <p:cNvSpPr/>
          <p:nvPr/>
        </p:nvSpPr>
        <p:spPr bwMode="auto">
          <a:xfrm>
            <a:off x="6858000" y="2438400"/>
            <a:ext cx="381000" cy="2362200"/>
          </a:xfrm>
          <a:prstGeom prst="fram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2073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524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International </a:t>
            </a:r>
            <a:r>
              <a:rPr lang="en-US" sz="4000" dirty="0" smtClean="0"/>
              <a:t>Coordination </a:t>
            </a:r>
          </a:p>
          <a:p>
            <a:r>
              <a:rPr lang="en-US" sz="4000" dirty="0" smtClean="0"/>
              <a:t>through Federation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740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7772400" cy="457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FDSN web services are well coordinated between Europe and the US</a:t>
            </a:r>
          </a:p>
          <a:p>
            <a:pPr lvl="1"/>
            <a:r>
              <a:rPr lang="en-US" sz="2000" dirty="0" smtClean="0">
                <a:latin typeface="+mj-lt"/>
              </a:rPr>
              <a:t>Americas – US (IRIS, NCEDC, NEIC/USGS), Brazil</a:t>
            </a:r>
          </a:p>
          <a:p>
            <a:pPr lvl="1"/>
            <a:r>
              <a:rPr lang="en-US" sz="2000" dirty="0" smtClean="0">
                <a:latin typeface="+mj-lt"/>
              </a:rPr>
              <a:t>Europe – France (IPGP, RESIF), Germany (BGR, LMU, GFZ), Italy, Netherlands, Romania, Switzerland, Turkey, UK (ISC)</a:t>
            </a:r>
          </a:p>
          <a:p>
            <a:r>
              <a:rPr lang="en-US" dirty="0" smtClean="0">
                <a:latin typeface="+mj-lt"/>
              </a:rPr>
              <a:t>Work in progress</a:t>
            </a:r>
          </a:p>
          <a:p>
            <a:pPr lvl="2"/>
            <a:r>
              <a:rPr lang="en-US" sz="2000" dirty="0" smtClean="0">
                <a:latin typeface="+mj-lt"/>
              </a:rPr>
              <a:t>Canada, Mexico, New Zealand, California (SCEDC)</a:t>
            </a:r>
          </a:p>
          <a:p>
            <a:r>
              <a:rPr lang="en-US" sz="2800" dirty="0" smtClean="0">
                <a:latin typeface="+mj-lt"/>
              </a:rPr>
              <a:t>Many developers producing </a:t>
            </a:r>
            <a:r>
              <a:rPr lang="en-US" sz="2800" dirty="0" err="1" smtClean="0">
                <a:latin typeface="+mj-lt"/>
              </a:rPr>
              <a:t>ws</a:t>
            </a:r>
            <a:r>
              <a:rPr lang="en-US" sz="2800" dirty="0" smtClean="0">
                <a:latin typeface="+mj-lt"/>
              </a:rPr>
              <a:t> enabled clients</a:t>
            </a:r>
          </a:p>
          <a:p>
            <a:pPr lvl="1"/>
            <a:r>
              <a:rPr lang="en-US" sz="2000" dirty="0" err="1" smtClean="0">
                <a:latin typeface="+mj-lt"/>
              </a:rPr>
              <a:t>ObsPy</a:t>
            </a:r>
            <a:r>
              <a:rPr lang="en-US" sz="2000" dirty="0" smtClean="0">
                <a:latin typeface="+mj-lt"/>
              </a:rPr>
              <a:t>				•  jWeed</a:t>
            </a:r>
          </a:p>
          <a:p>
            <a:pPr lvl="1"/>
            <a:r>
              <a:rPr lang="en-US" sz="2000" dirty="0" smtClean="0">
                <a:latin typeface="+mj-lt"/>
              </a:rPr>
              <a:t>SOD				• WILBER 3</a:t>
            </a:r>
          </a:p>
          <a:p>
            <a:pPr marL="457200" lvl="1" indent="0">
              <a:buNone/>
            </a:pPr>
            <a:endParaRPr lang="en-US" sz="20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81000"/>
            <a:ext cx="6059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International Coordination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1094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+mj-lt"/>
              </a:rPr>
              <a:t>Next Focus for IRIS</a:t>
            </a:r>
          </a:p>
          <a:p>
            <a:pPr lvl="1"/>
            <a:r>
              <a:rPr lang="en-US" sz="2400" dirty="0" smtClean="0">
                <a:latin typeface="+mj-lt"/>
              </a:rPr>
              <a:t>Western Pacific, Asia, Australia, New Zealand, Oceana</a:t>
            </a:r>
          </a:p>
          <a:p>
            <a:pPr lvl="1"/>
            <a:r>
              <a:rPr lang="en-US" sz="2400" dirty="0" smtClean="0">
                <a:latin typeface="+mj-lt"/>
              </a:rPr>
              <a:t>Intend to promote them elsewhere</a:t>
            </a:r>
          </a:p>
          <a:p>
            <a:pPr lvl="1"/>
            <a:r>
              <a:rPr lang="en-US" sz="2400" dirty="0" smtClean="0">
                <a:latin typeface="+mj-lt"/>
              </a:rPr>
              <a:t>Who is interested at this workshop?</a:t>
            </a:r>
          </a:p>
          <a:p>
            <a:r>
              <a:rPr lang="en-US" dirty="0" smtClean="0">
                <a:latin typeface="+mj-lt"/>
              </a:rPr>
              <a:t>Any network using SeisComp3 running a version since the Seattle version can serve data through FDSN </a:t>
            </a:r>
            <a:r>
              <a:rPr lang="en-US" smtClean="0">
                <a:latin typeface="+mj-lt"/>
              </a:rPr>
              <a:t>web services</a:t>
            </a:r>
            <a:endParaRPr lang="en-US" dirty="0" smtClean="0">
              <a:latin typeface="+mj-lt"/>
            </a:endParaRPr>
          </a:p>
          <a:p>
            <a:pPr lvl="1"/>
            <a:endParaRPr lang="en-US" sz="24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81000"/>
            <a:ext cx="6059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International Coordination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922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5677" y="1590171"/>
            <a:ext cx="8229600" cy="995513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>
                <a:latin typeface="+mj-lt"/>
              </a:rPr>
              <a:t>IRIS is developing a federating web service that will allow a user to make a request to a catalog web service at IRIS. This service will return a set of URLs that will allow the software running on a user’s computer to directly access the appropriate data center to service their request</a:t>
            </a:r>
            <a:endParaRPr lang="en-US" sz="1600" dirty="0">
              <a:latin typeface="+mj-lt"/>
            </a:endParaRPr>
          </a:p>
        </p:txBody>
      </p:sp>
      <p:sp>
        <p:nvSpPr>
          <p:cNvPr id="4" name="Oval 3"/>
          <p:cNvSpPr/>
          <p:nvPr/>
        </p:nvSpPr>
        <p:spPr>
          <a:xfrm>
            <a:off x="3606800" y="4038600"/>
            <a:ext cx="1358900" cy="1333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+mj-lt"/>
              </a:rPr>
              <a:t>IRIS</a:t>
            </a:r>
          </a:p>
          <a:p>
            <a:pPr algn="ctr"/>
            <a:r>
              <a:rPr lang="en-US" sz="1400" dirty="0" smtClean="0">
                <a:latin typeface="+mj-lt"/>
              </a:rPr>
              <a:t>Federator</a:t>
            </a:r>
            <a:endParaRPr lang="en-US" sz="1400" dirty="0">
              <a:latin typeface="+mj-lt"/>
            </a:endParaRPr>
          </a:p>
        </p:txBody>
      </p:sp>
      <p:cxnSp>
        <p:nvCxnSpPr>
          <p:cNvPr id="42" name="Straight Connector 41"/>
          <p:cNvCxnSpPr>
            <a:endCxn id="4" idx="1"/>
          </p:cNvCxnSpPr>
          <p:nvPr/>
        </p:nvCxnSpPr>
        <p:spPr>
          <a:xfrm>
            <a:off x="3090008" y="3606800"/>
            <a:ext cx="715798" cy="627087"/>
          </a:xfrm>
          <a:prstGeom prst="line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350000" y="4339444"/>
            <a:ext cx="1536700" cy="7445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+mj-lt"/>
              </a:rPr>
              <a:t>USER</a:t>
            </a:r>
            <a:endParaRPr lang="en-US" dirty="0">
              <a:latin typeface="+mj-lt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965700" y="4705350"/>
            <a:ext cx="1384300" cy="1588"/>
          </a:xfrm>
          <a:prstGeom prst="line">
            <a:avLst/>
          </a:prstGeom>
          <a:ln w="38100"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" idx="4"/>
            <a:endCxn id="4" idx="0"/>
          </p:cNvCxnSpPr>
          <p:nvPr/>
        </p:nvCxnSpPr>
        <p:spPr>
          <a:xfrm rot="16200000" flipH="1">
            <a:off x="3872441" y="3624791"/>
            <a:ext cx="431800" cy="395817"/>
          </a:xfrm>
          <a:prstGeom prst="line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4277464" y="3615588"/>
            <a:ext cx="431802" cy="414226"/>
          </a:xfrm>
          <a:prstGeom prst="line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2" idx="4"/>
          </p:cNvCxnSpPr>
          <p:nvPr/>
        </p:nvCxnSpPr>
        <p:spPr>
          <a:xfrm rot="5400000">
            <a:off x="4824346" y="3482932"/>
            <a:ext cx="627086" cy="874822"/>
          </a:xfrm>
          <a:prstGeom prst="line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4" idx="3"/>
          </p:cNvCxnSpPr>
          <p:nvPr/>
        </p:nvCxnSpPr>
        <p:spPr>
          <a:xfrm flipV="1">
            <a:off x="3090009" y="5176813"/>
            <a:ext cx="715797" cy="627089"/>
          </a:xfrm>
          <a:prstGeom prst="line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4700478" y="5176815"/>
            <a:ext cx="785922" cy="627087"/>
          </a:xfrm>
          <a:prstGeom prst="line">
            <a:avLst/>
          </a:prstGeom>
          <a:ln>
            <a:solidFill>
              <a:srgbClr val="FFFF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3849687" y="5412848"/>
            <a:ext cx="431801" cy="350306"/>
          </a:xfrm>
          <a:prstGeom prst="line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6200000" flipH="1">
            <a:off x="4277465" y="5380887"/>
            <a:ext cx="431800" cy="414226"/>
          </a:xfrm>
          <a:prstGeom prst="line">
            <a:avLst/>
          </a:prstGeom>
          <a:ln>
            <a:solidFill>
              <a:srgbClr val="FFFF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125"/>
          <p:cNvGrpSpPr/>
          <p:nvPr/>
        </p:nvGrpSpPr>
        <p:grpSpPr>
          <a:xfrm>
            <a:off x="3036819" y="2585684"/>
            <a:ext cx="4094231" cy="1741459"/>
            <a:chOff x="3036819" y="2585684"/>
            <a:chExt cx="4094231" cy="1741459"/>
          </a:xfrm>
        </p:grpSpPr>
        <p:cxnSp>
          <p:nvCxnSpPr>
            <p:cNvPr id="107" name="Straight Connector 106"/>
            <p:cNvCxnSpPr/>
            <p:nvPr/>
          </p:nvCxnSpPr>
          <p:spPr>
            <a:xfrm rot="5400000">
              <a:off x="2806846" y="2828751"/>
              <a:ext cx="461534" cy="15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3686363" y="2898081"/>
              <a:ext cx="384558" cy="9011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571521" y="3009158"/>
              <a:ext cx="317500" cy="15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>
              <a:off x="5417850" y="3109182"/>
              <a:ext cx="317500" cy="15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038407" y="2585684"/>
              <a:ext cx="4092643" cy="15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3874137" y="2697213"/>
              <a:ext cx="3256913" cy="1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4733559" y="2810332"/>
              <a:ext cx="2397491" cy="14682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5579888" y="2962732"/>
              <a:ext cx="1551162" cy="15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>
              <a:off x="6259529" y="3456414"/>
              <a:ext cx="1741457" cy="1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26"/>
          <p:cNvGrpSpPr/>
          <p:nvPr/>
        </p:nvGrpSpPr>
        <p:grpSpPr>
          <a:xfrm flipV="1">
            <a:off x="3058289" y="5029534"/>
            <a:ext cx="4094231" cy="1741459"/>
            <a:chOff x="3036819" y="2585684"/>
            <a:chExt cx="4094231" cy="1741459"/>
          </a:xfrm>
        </p:grpSpPr>
        <p:cxnSp>
          <p:nvCxnSpPr>
            <p:cNvPr id="128" name="Straight Connector 127"/>
            <p:cNvCxnSpPr/>
            <p:nvPr/>
          </p:nvCxnSpPr>
          <p:spPr>
            <a:xfrm rot="5400000">
              <a:off x="2806846" y="2828751"/>
              <a:ext cx="461534" cy="15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16200000" flipH="1">
              <a:off x="3686363" y="2898081"/>
              <a:ext cx="384558" cy="9011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>
              <a:off x="4571521" y="3009158"/>
              <a:ext cx="317500" cy="15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5400000">
              <a:off x="5417850" y="3109182"/>
              <a:ext cx="317500" cy="15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3038407" y="2585684"/>
              <a:ext cx="4092643" cy="15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3874137" y="2697213"/>
              <a:ext cx="3256913" cy="1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4733559" y="2810332"/>
              <a:ext cx="2397491" cy="14682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5579888" y="2962732"/>
              <a:ext cx="1551162" cy="15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>
              <a:off x="6259529" y="3456414"/>
              <a:ext cx="1741457" cy="1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57"/>
          <p:cNvGrpSpPr/>
          <p:nvPr/>
        </p:nvGrpSpPr>
        <p:grpSpPr>
          <a:xfrm>
            <a:off x="2819400" y="5803900"/>
            <a:ext cx="3009900" cy="508000"/>
            <a:chOff x="2806700" y="2933700"/>
            <a:chExt cx="3009900" cy="508000"/>
          </a:xfrm>
        </p:grpSpPr>
        <p:sp>
          <p:nvSpPr>
            <p:cNvPr id="59" name="Oval 58"/>
            <p:cNvSpPr/>
            <p:nvPr/>
          </p:nvSpPr>
          <p:spPr>
            <a:xfrm>
              <a:off x="4491566" y="2933700"/>
              <a:ext cx="482600" cy="5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649133" y="2933700"/>
              <a:ext cx="482600" cy="5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806700" y="2933700"/>
              <a:ext cx="482600" cy="5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334000" y="2933700"/>
              <a:ext cx="482600" cy="5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56"/>
          <p:cNvGrpSpPr/>
          <p:nvPr/>
        </p:nvGrpSpPr>
        <p:grpSpPr>
          <a:xfrm>
            <a:off x="2806700" y="3098800"/>
            <a:ext cx="3009900" cy="508000"/>
            <a:chOff x="2806700" y="2933700"/>
            <a:chExt cx="3009900" cy="508000"/>
          </a:xfrm>
        </p:grpSpPr>
        <p:sp>
          <p:nvSpPr>
            <p:cNvPr id="5" name="Oval 4"/>
            <p:cNvSpPr/>
            <p:nvPr/>
          </p:nvSpPr>
          <p:spPr>
            <a:xfrm>
              <a:off x="4491566" y="2933700"/>
              <a:ext cx="482600" cy="5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649133" y="2933700"/>
              <a:ext cx="482600" cy="5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06700" y="2933700"/>
              <a:ext cx="482600" cy="5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334000" y="2933700"/>
              <a:ext cx="482600" cy="5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7" name="Straight Arrow Connector 46"/>
          <p:cNvCxnSpPr>
            <a:stCxn id="45" idx="3"/>
            <a:endCxn id="4" idx="2"/>
          </p:cNvCxnSpPr>
          <p:nvPr/>
        </p:nvCxnSpPr>
        <p:spPr>
          <a:xfrm flipV="1">
            <a:off x="2819400" y="4705350"/>
            <a:ext cx="787400" cy="4933"/>
          </a:xfrm>
          <a:prstGeom prst="straightConnector1">
            <a:avLst/>
          </a:prstGeom>
          <a:ln w="76200" cmpd="sng">
            <a:solidFill>
              <a:srgbClr val="FFFF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82"/>
          <p:cNvGrpSpPr/>
          <p:nvPr/>
        </p:nvGrpSpPr>
        <p:grpSpPr>
          <a:xfrm>
            <a:off x="907380" y="4141176"/>
            <a:ext cx="1917959" cy="1158821"/>
            <a:chOff x="907380" y="4141176"/>
            <a:chExt cx="1917959" cy="1158821"/>
          </a:xfrm>
        </p:grpSpPr>
        <p:sp>
          <p:nvSpPr>
            <p:cNvPr id="45" name="Rounded Rectangle 44"/>
            <p:cNvSpPr/>
            <p:nvPr/>
          </p:nvSpPr>
          <p:spPr>
            <a:xfrm>
              <a:off x="936301" y="4141176"/>
              <a:ext cx="1883099" cy="1138213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>
              <a:stCxn id="45" idx="1"/>
              <a:endCxn id="45" idx="3"/>
            </p:cNvCxnSpPr>
            <p:nvPr/>
          </p:nvCxnSpPr>
          <p:spPr>
            <a:xfrm rot="10800000" flipH="1">
              <a:off x="936300" y="4723935"/>
              <a:ext cx="1883099" cy="1588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 flipH="1">
              <a:off x="921840" y="4871784"/>
              <a:ext cx="1883099" cy="1588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 flipH="1">
              <a:off x="907380" y="5019633"/>
              <a:ext cx="1883099" cy="1588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800000" flipH="1">
              <a:off x="930000" y="5167483"/>
              <a:ext cx="1883099" cy="1588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800000" flipH="1">
              <a:off x="934080" y="4576086"/>
              <a:ext cx="1883099" cy="1588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 flipH="1">
              <a:off x="919620" y="4428237"/>
              <a:ext cx="1883099" cy="1588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800000" flipH="1">
              <a:off x="942240" y="4280388"/>
              <a:ext cx="1883099" cy="1588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524793" y="4720353"/>
              <a:ext cx="1138210" cy="2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671706" y="4720353"/>
              <a:ext cx="1138210" cy="2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818619" y="4720353"/>
              <a:ext cx="1138210" cy="2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965532" y="4720353"/>
              <a:ext cx="1138210" cy="2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1112445" y="4720353"/>
              <a:ext cx="1138210" cy="2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1259358" y="4720353"/>
              <a:ext cx="1138210" cy="2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1406271" y="4720353"/>
              <a:ext cx="1138210" cy="2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1553184" y="4720353"/>
              <a:ext cx="1138210" cy="2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1700097" y="4720353"/>
              <a:ext cx="1138210" cy="2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1847010" y="4720353"/>
              <a:ext cx="1138210" cy="2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1993923" y="4720353"/>
              <a:ext cx="1138210" cy="2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140836" y="4730891"/>
              <a:ext cx="1138210" cy="2"/>
            </a:xfrm>
            <a:prstGeom prst="line">
              <a:avLst/>
            </a:prstGeom>
            <a:ln w="31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Arrow Connector 80"/>
          <p:cNvCxnSpPr/>
          <p:nvPr/>
        </p:nvCxnSpPr>
        <p:spPr>
          <a:xfrm flipV="1">
            <a:off x="2895600" y="4724400"/>
            <a:ext cx="787400" cy="4933"/>
          </a:xfrm>
          <a:prstGeom prst="straightConnector1">
            <a:avLst/>
          </a:prstGeom>
          <a:ln w="76200" cmpd="sng">
            <a:solidFill>
              <a:srgbClr val="FFFF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7600" y="609600"/>
            <a:ext cx="37112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IRIS Federator</a:t>
            </a:r>
            <a:endParaRPr lang="en-US" sz="4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954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./FetchData-2015.135 -F -C LHZ </a:t>
            </a:r>
            <a:endParaRPr lang="cs-CZ" dirty="0" smtClean="0">
              <a:latin typeface="+mj-lt"/>
            </a:endParaRPr>
          </a:p>
          <a:p>
            <a:pPr marL="457200" lvl="1" indent="0">
              <a:buNone/>
            </a:pPr>
            <a:r>
              <a:rPr lang="cs-CZ" dirty="0" smtClean="0">
                <a:latin typeface="+mj-lt"/>
              </a:rPr>
              <a:t>-</a:t>
            </a:r>
            <a:r>
              <a:rPr lang="cs-CZ" dirty="0">
                <a:latin typeface="+mj-lt"/>
              </a:rPr>
              <a:t>s 2011-3-11T05:46 -e 2011-3-11T06:15:00 </a:t>
            </a:r>
            <a:endParaRPr lang="cs-CZ" dirty="0" smtClean="0">
              <a:latin typeface="+mj-lt"/>
            </a:endParaRPr>
          </a:p>
          <a:p>
            <a:pPr marL="457200" lvl="1" indent="0">
              <a:buNone/>
            </a:pPr>
            <a:r>
              <a:rPr lang="cs-CZ" dirty="0" smtClean="0">
                <a:latin typeface="+mj-lt"/>
              </a:rPr>
              <a:t>-</a:t>
            </a:r>
            <a:r>
              <a:rPr lang="cs-CZ" dirty="0">
                <a:latin typeface="+mj-lt"/>
              </a:rPr>
              <a:t>o </a:t>
            </a:r>
            <a:r>
              <a:rPr lang="cs-CZ" dirty="0" err="1">
                <a:latin typeface="+mj-lt"/>
              </a:rPr>
              <a:t>tohoku.mseed</a:t>
            </a:r>
            <a:r>
              <a:rPr lang="cs-CZ" dirty="0">
                <a:latin typeface="+mj-lt"/>
              </a:rPr>
              <a:t> -m </a:t>
            </a:r>
            <a:r>
              <a:rPr lang="cs-CZ" dirty="0" err="1">
                <a:latin typeface="+mj-lt"/>
              </a:rPr>
              <a:t>tohoku.meta</a:t>
            </a:r>
            <a:endParaRPr lang="cs-CZ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81000"/>
            <a:ext cx="3948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Federated Fetch </a:t>
            </a:r>
            <a:endParaRPr lang="en-US" sz="4000" dirty="0"/>
          </a:p>
        </p:txBody>
      </p:sp>
      <p:sp>
        <p:nvSpPr>
          <p:cNvPr id="6" name="Frame 5"/>
          <p:cNvSpPr/>
          <p:nvPr/>
        </p:nvSpPr>
        <p:spPr bwMode="auto">
          <a:xfrm>
            <a:off x="5584990" y="1676400"/>
            <a:ext cx="609600" cy="609600"/>
          </a:xfrm>
          <a:prstGeom prst="fram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331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6096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Results – from 9 centers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24296" y="1600200"/>
            <a:ext cx="10363200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./FetchData-2015.135 -F -C LHZ -s 2011-3-11T05:46 -e 2011-3-11T06:15:00 -o </a:t>
            </a:r>
            <a:r>
              <a:rPr lang="cs-CZ" sz="1400" dirty="0" err="1"/>
              <a:t>tohoku.mseed</a:t>
            </a:r>
            <a:r>
              <a:rPr lang="cs-CZ" sz="1400" dirty="0"/>
              <a:t> -m </a:t>
            </a:r>
            <a:r>
              <a:rPr lang="cs-CZ" sz="1400" dirty="0" err="1"/>
              <a:t>tohoku.meta</a:t>
            </a:r>
            <a:endParaRPr lang="cs-CZ" sz="1400" dirty="0"/>
          </a:p>
          <a:p>
            <a:r>
              <a:rPr lang="cs-CZ" sz="1400" dirty="0" err="1"/>
              <a:t>Received</a:t>
            </a:r>
            <a:r>
              <a:rPr lang="cs-CZ" sz="1400" dirty="0"/>
              <a:t> 10.0 KB </a:t>
            </a:r>
            <a:r>
              <a:rPr lang="cs-CZ" sz="1400" dirty="0" err="1"/>
              <a:t>from</a:t>
            </a:r>
            <a:r>
              <a:rPr lang="cs-CZ" sz="1400" dirty="0"/>
              <a:t> </a:t>
            </a:r>
            <a:r>
              <a:rPr lang="cs-CZ" sz="1400" dirty="0" err="1"/>
              <a:t>federator</a:t>
            </a:r>
            <a:r>
              <a:rPr lang="cs-CZ" sz="1400" dirty="0"/>
              <a:t> </a:t>
            </a:r>
            <a:r>
              <a:rPr lang="cs-CZ" sz="1400" dirty="0" err="1"/>
              <a:t>catalog</a:t>
            </a:r>
            <a:r>
              <a:rPr lang="cs-CZ" sz="1400" dirty="0"/>
              <a:t> in 1.3 </a:t>
            </a:r>
            <a:r>
              <a:rPr lang="cs-CZ" sz="1400" dirty="0" err="1"/>
              <a:t>seconds</a:t>
            </a:r>
            <a:r>
              <a:rPr lang="cs-CZ" sz="1400" dirty="0"/>
              <a:t> (7.5 KB/s)</a:t>
            </a:r>
          </a:p>
          <a:p>
            <a:r>
              <a:rPr lang="cs-CZ" sz="1400" dirty="0" err="1"/>
              <a:t>Fetching</a:t>
            </a:r>
            <a:r>
              <a:rPr lang="cs-CZ" sz="1400" dirty="0"/>
              <a:t> data </a:t>
            </a:r>
            <a:r>
              <a:rPr lang="cs-CZ" sz="1400" dirty="0" err="1"/>
              <a:t>from</a:t>
            </a:r>
            <a:r>
              <a:rPr lang="cs-CZ" sz="1400" dirty="0"/>
              <a:t> BGR (http://</a:t>
            </a:r>
            <a:r>
              <a:rPr lang="cs-CZ" sz="1400" dirty="0" err="1"/>
              <a:t>eida.bgr.de</a:t>
            </a:r>
            <a:r>
              <a:rPr lang="cs-CZ" sz="1400" dirty="0"/>
              <a:t>)</a:t>
            </a:r>
          </a:p>
          <a:p>
            <a:r>
              <a:rPr lang="cs-CZ" sz="1400" dirty="0" err="1"/>
              <a:t>Received</a:t>
            </a:r>
            <a:r>
              <a:rPr lang="cs-CZ" sz="1400" dirty="0"/>
              <a:t> 4.1 KB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metadata</a:t>
            </a:r>
            <a:r>
              <a:rPr lang="cs-CZ" sz="1400" dirty="0"/>
              <a:t> in 2.7 </a:t>
            </a:r>
            <a:r>
              <a:rPr lang="cs-CZ" sz="1400" dirty="0" err="1"/>
              <a:t>seconds</a:t>
            </a:r>
            <a:r>
              <a:rPr lang="cs-CZ" sz="1400" dirty="0"/>
              <a:t> (1.5 KB/s)</a:t>
            </a:r>
          </a:p>
          <a:p>
            <a:r>
              <a:rPr lang="cs-CZ" sz="1400" dirty="0" err="1"/>
              <a:t>Processed</a:t>
            </a:r>
            <a:r>
              <a:rPr lang="cs-CZ" sz="1400" dirty="0"/>
              <a:t> </a:t>
            </a:r>
            <a:r>
              <a:rPr lang="cs-CZ" sz="1400" dirty="0" err="1"/>
              <a:t>metadata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101 </a:t>
            </a:r>
            <a:r>
              <a:rPr lang="cs-CZ" sz="1400" dirty="0" err="1"/>
              <a:t>channel</a:t>
            </a:r>
            <a:r>
              <a:rPr lang="cs-CZ" sz="1400" dirty="0"/>
              <a:t> </a:t>
            </a:r>
            <a:r>
              <a:rPr lang="cs-CZ" sz="1400" dirty="0" err="1"/>
              <a:t>epochs</a:t>
            </a:r>
            <a:r>
              <a:rPr lang="cs-CZ" sz="1400" dirty="0"/>
              <a:t> in 2.8 </a:t>
            </a:r>
            <a:r>
              <a:rPr lang="cs-CZ" sz="1400" dirty="0" err="1"/>
              <a:t>seconds</a:t>
            </a:r>
            <a:endParaRPr lang="cs-CZ" sz="1400" dirty="0"/>
          </a:p>
          <a:p>
            <a:r>
              <a:rPr lang="cs-CZ" sz="1400" dirty="0" err="1"/>
              <a:t>Received</a:t>
            </a:r>
            <a:r>
              <a:rPr lang="cs-CZ" sz="1400" dirty="0"/>
              <a:t> 205.5 KB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time</a:t>
            </a:r>
            <a:r>
              <a:rPr lang="cs-CZ" sz="1400" dirty="0"/>
              <a:t> </a:t>
            </a:r>
            <a:r>
              <a:rPr lang="cs-CZ" sz="1400" dirty="0" err="1"/>
              <a:t>series</a:t>
            </a:r>
            <a:r>
              <a:rPr lang="cs-CZ" sz="1400" dirty="0"/>
              <a:t> data in 12.6 </a:t>
            </a:r>
            <a:r>
              <a:rPr lang="cs-CZ" sz="1400" dirty="0" err="1"/>
              <a:t>seconds</a:t>
            </a:r>
            <a:r>
              <a:rPr lang="cs-CZ" sz="1400" dirty="0"/>
              <a:t> (16.3 KB/s) - </a:t>
            </a:r>
            <a:r>
              <a:rPr lang="cs-CZ" sz="1400" dirty="0" err="1"/>
              <a:t>written</a:t>
            </a:r>
            <a:r>
              <a:rPr lang="cs-CZ" sz="1400" dirty="0"/>
              <a:t> to BGR-</a:t>
            </a:r>
            <a:r>
              <a:rPr lang="cs-CZ" sz="1400" dirty="0" err="1"/>
              <a:t>tohoku.mseed</a:t>
            </a:r>
            <a:endParaRPr lang="cs-CZ" sz="1400" dirty="0"/>
          </a:p>
          <a:p>
            <a:r>
              <a:rPr lang="cs-CZ" sz="1400" dirty="0" err="1"/>
              <a:t>Writing</a:t>
            </a:r>
            <a:r>
              <a:rPr lang="cs-CZ" sz="1400" dirty="0"/>
              <a:t> </a:t>
            </a:r>
            <a:r>
              <a:rPr lang="cs-CZ" sz="1400" dirty="0" err="1"/>
              <a:t>metadata</a:t>
            </a:r>
            <a:r>
              <a:rPr lang="cs-CZ" sz="1400" dirty="0"/>
              <a:t> (101 </a:t>
            </a:r>
            <a:r>
              <a:rPr lang="cs-CZ" sz="1400" dirty="0" err="1"/>
              <a:t>channel</a:t>
            </a:r>
            <a:r>
              <a:rPr lang="cs-CZ" sz="1400" dirty="0"/>
              <a:t> </a:t>
            </a:r>
            <a:r>
              <a:rPr lang="cs-CZ" sz="1400" dirty="0" err="1"/>
              <a:t>epochs</a:t>
            </a:r>
            <a:r>
              <a:rPr lang="cs-CZ" sz="1400" dirty="0"/>
              <a:t>) to </a:t>
            </a:r>
            <a:r>
              <a:rPr lang="cs-CZ" sz="1400" dirty="0" err="1"/>
              <a:t>file</a:t>
            </a:r>
            <a:r>
              <a:rPr lang="cs-CZ" sz="1400" dirty="0"/>
              <a:t>: BGR-</a:t>
            </a:r>
            <a:r>
              <a:rPr lang="cs-CZ" sz="1400" dirty="0" err="1"/>
              <a:t>tohoku.meta</a:t>
            </a:r>
            <a:endParaRPr lang="cs-CZ" sz="1400" dirty="0"/>
          </a:p>
          <a:p>
            <a:r>
              <a:rPr lang="cs-CZ" sz="1400" dirty="0" err="1"/>
              <a:t>Fetching</a:t>
            </a:r>
            <a:r>
              <a:rPr lang="cs-CZ" sz="1400" dirty="0"/>
              <a:t> data </a:t>
            </a:r>
            <a:r>
              <a:rPr lang="cs-CZ" sz="1400" dirty="0" err="1"/>
              <a:t>from</a:t>
            </a:r>
            <a:r>
              <a:rPr lang="cs-CZ" sz="1400" dirty="0"/>
              <a:t> GEOFON (http://</a:t>
            </a:r>
            <a:r>
              <a:rPr lang="cs-CZ" sz="1400" dirty="0" err="1"/>
              <a:t>geofon.gfz-potsdam.de</a:t>
            </a:r>
            <a:r>
              <a:rPr lang="cs-CZ" sz="1400" dirty="0"/>
              <a:t>)</a:t>
            </a:r>
          </a:p>
          <a:p>
            <a:r>
              <a:rPr lang="cs-CZ" sz="1400" dirty="0" err="1"/>
              <a:t>Received</a:t>
            </a:r>
            <a:r>
              <a:rPr lang="cs-CZ" sz="1400" dirty="0"/>
              <a:t> 22.7 KB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metadata</a:t>
            </a:r>
            <a:r>
              <a:rPr lang="cs-CZ" sz="1400" dirty="0"/>
              <a:t> in 8.7 </a:t>
            </a:r>
            <a:r>
              <a:rPr lang="cs-CZ" sz="1400" dirty="0" err="1"/>
              <a:t>seconds</a:t>
            </a:r>
            <a:r>
              <a:rPr lang="cs-CZ" sz="1400" dirty="0"/>
              <a:t> (2.6 KB/s)</a:t>
            </a:r>
          </a:p>
          <a:p>
            <a:r>
              <a:rPr lang="cs-CZ" sz="1400" dirty="0" err="1"/>
              <a:t>Processed</a:t>
            </a:r>
            <a:r>
              <a:rPr lang="cs-CZ" sz="1400" dirty="0"/>
              <a:t> </a:t>
            </a:r>
            <a:r>
              <a:rPr lang="cs-CZ" sz="1400" dirty="0" err="1"/>
              <a:t>metadata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184 </a:t>
            </a:r>
            <a:r>
              <a:rPr lang="cs-CZ" sz="1400" dirty="0" err="1"/>
              <a:t>channel</a:t>
            </a:r>
            <a:r>
              <a:rPr lang="cs-CZ" sz="1400" dirty="0"/>
              <a:t> </a:t>
            </a:r>
            <a:r>
              <a:rPr lang="cs-CZ" sz="1400" dirty="0" err="1"/>
              <a:t>epochs</a:t>
            </a:r>
            <a:r>
              <a:rPr lang="cs-CZ" sz="1400" dirty="0"/>
              <a:t> in 9.1 </a:t>
            </a:r>
            <a:r>
              <a:rPr lang="cs-CZ" sz="1400" dirty="0" err="1"/>
              <a:t>seconds</a:t>
            </a:r>
            <a:endParaRPr lang="cs-CZ" sz="1400" dirty="0"/>
          </a:p>
          <a:p>
            <a:r>
              <a:rPr lang="cs-CZ" sz="1400" dirty="0" err="1"/>
              <a:t>Received</a:t>
            </a:r>
            <a:r>
              <a:rPr lang="cs-CZ" sz="1400" dirty="0"/>
              <a:t> 608.0 KB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time</a:t>
            </a:r>
            <a:r>
              <a:rPr lang="cs-CZ" sz="1400" dirty="0"/>
              <a:t> </a:t>
            </a:r>
            <a:r>
              <a:rPr lang="cs-CZ" sz="1400" dirty="0" err="1"/>
              <a:t>series</a:t>
            </a:r>
            <a:r>
              <a:rPr lang="cs-CZ" sz="1400" dirty="0"/>
              <a:t> data in 11.0 </a:t>
            </a:r>
            <a:r>
              <a:rPr lang="cs-CZ" sz="1400" dirty="0" err="1"/>
              <a:t>seconds</a:t>
            </a:r>
            <a:r>
              <a:rPr lang="cs-CZ" sz="1400" dirty="0"/>
              <a:t> (55.4 KB/s) - </a:t>
            </a:r>
            <a:r>
              <a:rPr lang="cs-CZ" sz="1400" dirty="0" err="1"/>
              <a:t>written</a:t>
            </a:r>
            <a:r>
              <a:rPr lang="cs-CZ" sz="1400" dirty="0"/>
              <a:t> to GEOFON-</a:t>
            </a:r>
            <a:r>
              <a:rPr lang="cs-CZ" sz="1400" dirty="0" err="1" smtClean="0"/>
              <a:t>tohoku.mseed</a:t>
            </a:r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r>
              <a:rPr lang="cs-CZ" sz="1400" dirty="0" err="1" smtClean="0"/>
              <a:t>Etc</a:t>
            </a:r>
            <a:r>
              <a:rPr lang="cs-CZ" sz="1400" dirty="0" smtClean="0"/>
              <a:t> </a:t>
            </a:r>
            <a:r>
              <a:rPr lang="cs-CZ" sz="1400" dirty="0" err="1" smtClean="0"/>
              <a:t>for</a:t>
            </a:r>
            <a:r>
              <a:rPr lang="cs-CZ" sz="1400" dirty="0" smtClean="0"/>
              <a:t> </a:t>
            </a:r>
            <a:r>
              <a:rPr lang="cs-CZ" sz="1400" dirty="0" err="1" smtClean="0"/>
              <a:t>all</a:t>
            </a:r>
            <a:r>
              <a:rPr lang="cs-CZ" sz="1400" dirty="0" smtClean="0"/>
              <a:t> </a:t>
            </a:r>
            <a:r>
              <a:rPr lang="cs-CZ" sz="1400" dirty="0" err="1" smtClean="0"/>
              <a:t>federated</a:t>
            </a:r>
            <a:r>
              <a:rPr lang="cs-CZ" sz="1400" dirty="0" smtClean="0"/>
              <a:t> </a:t>
            </a:r>
            <a:r>
              <a:rPr lang="cs-CZ" sz="1400" dirty="0" err="1" smtClean="0"/>
              <a:t>centers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7627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0" y="6096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Results – from 9 centers</a:t>
            </a:r>
            <a:endParaRPr lang="en-US" sz="4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676400"/>
            <a:ext cx="90551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4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IRIS Services – </a:t>
            </a:r>
            <a:r>
              <a:rPr lang="en-US" sz="4000" dirty="0" err="1" smtClean="0">
                <a:solidFill>
                  <a:schemeClr val="tx1"/>
                </a:solidFill>
              </a:rPr>
              <a:t>service.iris.edu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j-lt"/>
              </a:rPr>
              <a:t>FDSN Web services</a:t>
            </a:r>
          </a:p>
          <a:p>
            <a:pPr lvl="1"/>
            <a:r>
              <a:rPr lang="en-US" dirty="0" err="1" smtClean="0">
                <a:latin typeface="+mj-lt"/>
              </a:rPr>
              <a:t>dataselect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station</a:t>
            </a:r>
          </a:p>
          <a:p>
            <a:pPr lvl="1"/>
            <a:r>
              <a:rPr lang="en-US" dirty="0" smtClean="0">
                <a:latin typeface="+mj-lt"/>
              </a:rPr>
              <a:t>event</a:t>
            </a: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+mj-lt"/>
                <a:hlinkClick r:id="rId2"/>
              </a:rPr>
              <a:t>Documentation</a:t>
            </a:r>
            <a:endParaRPr lang="en-US" dirty="0" smtClean="0">
              <a:solidFill>
                <a:srgbClr val="FFFF00"/>
              </a:solidFill>
              <a:latin typeface="+mj-lt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j-lt"/>
              </a:rPr>
              <a:t>IRIS web services</a:t>
            </a:r>
          </a:p>
          <a:p>
            <a:pPr lvl="1"/>
            <a:r>
              <a:rPr lang="en-US" dirty="0" err="1">
                <a:latin typeface="+mj-lt"/>
              </a:rPr>
              <a:t>f</a:t>
            </a:r>
            <a:r>
              <a:rPr lang="en-US" dirty="0" err="1" smtClean="0">
                <a:latin typeface="+mj-lt"/>
              </a:rPr>
              <a:t>edcatalog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err="1" smtClean="0">
                <a:latin typeface="+mj-lt"/>
              </a:rPr>
              <a:t>timeseries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rotation</a:t>
            </a:r>
          </a:p>
          <a:p>
            <a:pPr lvl="1"/>
            <a:r>
              <a:rPr lang="en-US" dirty="0" err="1" smtClean="0">
                <a:latin typeface="+mj-lt"/>
              </a:rPr>
              <a:t>sacpz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err="1" smtClean="0">
                <a:latin typeface="+mj-lt"/>
              </a:rPr>
              <a:t>resp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err="1" smtClean="0">
                <a:latin typeface="+mj-lt"/>
              </a:rPr>
              <a:t>evalresp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err="1" smtClean="0">
                <a:latin typeface="+mj-lt"/>
              </a:rPr>
              <a:t>virtualnetwork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err="1" smtClean="0">
                <a:latin typeface="+mj-lt"/>
              </a:rPr>
              <a:t>traveltime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err="1" smtClean="0">
                <a:latin typeface="+mj-lt"/>
              </a:rPr>
              <a:t>Flinnengdahl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err="1">
                <a:latin typeface="+mj-lt"/>
              </a:rPr>
              <a:t>d</a:t>
            </a:r>
            <a:r>
              <a:rPr lang="en-US" dirty="0" err="1" smtClean="0">
                <a:latin typeface="+mj-lt"/>
              </a:rPr>
              <a:t>istaz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err="1" smtClean="0">
                <a:latin typeface="+mj-lt"/>
              </a:rPr>
              <a:t>metadatachange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products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039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Returned		2,388 stations</a:t>
            </a:r>
          </a:p>
          <a:p>
            <a:pPr lvl="1"/>
            <a:r>
              <a:rPr lang="en-US" dirty="0" smtClean="0">
                <a:latin typeface="+mj-lt"/>
              </a:rPr>
              <a:t>IRIS 			1,434 stations</a:t>
            </a:r>
          </a:p>
          <a:p>
            <a:pPr lvl="1"/>
            <a:r>
              <a:rPr lang="en-US" dirty="0" smtClean="0">
                <a:latin typeface="+mj-lt"/>
              </a:rPr>
              <a:t>SED 			462 stations</a:t>
            </a:r>
          </a:p>
          <a:p>
            <a:pPr lvl="1"/>
            <a:r>
              <a:rPr lang="en-US" dirty="0">
                <a:latin typeface="+mj-lt"/>
              </a:rPr>
              <a:t>INGV </a:t>
            </a:r>
            <a:r>
              <a:rPr lang="en-US" dirty="0" smtClean="0">
                <a:latin typeface="+mj-lt"/>
              </a:rPr>
              <a:t>			189</a:t>
            </a:r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GEOFON </a:t>
            </a:r>
            <a:r>
              <a:rPr lang="en-US" dirty="0" smtClean="0">
                <a:latin typeface="+mj-lt"/>
              </a:rPr>
              <a:t>		142</a:t>
            </a:r>
          </a:p>
          <a:p>
            <a:pPr lvl="1"/>
            <a:r>
              <a:rPr lang="en-US" dirty="0">
                <a:latin typeface="+mj-lt"/>
              </a:rPr>
              <a:t>BGR </a:t>
            </a:r>
            <a:r>
              <a:rPr lang="en-US" dirty="0" smtClean="0">
                <a:latin typeface="+mj-lt"/>
              </a:rPr>
              <a:t>			68</a:t>
            </a:r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IPGP </a:t>
            </a:r>
            <a:r>
              <a:rPr lang="en-US" dirty="0" smtClean="0">
                <a:latin typeface="+mj-lt"/>
              </a:rPr>
              <a:t>			58</a:t>
            </a:r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NCEDC </a:t>
            </a:r>
            <a:r>
              <a:rPr lang="en-US" dirty="0" smtClean="0">
                <a:latin typeface="+mj-lt"/>
              </a:rPr>
              <a:t>		32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RESIF 		3</a:t>
            </a:r>
          </a:p>
          <a:p>
            <a:pPr lvl="1"/>
            <a:r>
              <a:rPr lang="en-US" dirty="0" smtClean="0">
                <a:latin typeface="+mj-lt"/>
              </a:rPr>
              <a:t>NIEP 			0 </a:t>
            </a: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6096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Results – from 9 centers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0181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IRIS and FDSN Services</a:t>
            </a:r>
          </a:p>
          <a:p>
            <a:r>
              <a:rPr lang="en-US" dirty="0" smtClean="0">
                <a:latin typeface="+mj-lt"/>
              </a:rPr>
              <a:t>Extensive documentation</a:t>
            </a:r>
          </a:p>
          <a:p>
            <a:r>
              <a:rPr lang="en-US" dirty="0" smtClean="0">
                <a:latin typeface="+mj-lt"/>
              </a:rPr>
              <a:t>Builders exist to help understand URL patterns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Key Links</a:t>
            </a:r>
          </a:p>
          <a:p>
            <a:pPr lvl="1"/>
            <a:r>
              <a:rPr lang="en-US" dirty="0" err="1">
                <a:solidFill>
                  <a:srgbClr val="FFFF00"/>
                </a:solidFill>
                <a:latin typeface="+mj-lt"/>
              </a:rPr>
              <a:t>s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ervice.iris.edu</a:t>
            </a:r>
            <a:endParaRPr lang="en-US" dirty="0" smtClean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762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IRIS Services </a:t>
            </a:r>
            <a:r>
              <a:rPr lang="en-US" sz="4000" dirty="0" smtClean="0"/>
              <a:t> </a:t>
            </a:r>
          </a:p>
          <a:p>
            <a:r>
              <a:rPr lang="en-US" sz="3200" dirty="0" smtClean="0"/>
              <a:t>- easy </a:t>
            </a:r>
            <a:r>
              <a:rPr lang="en-US" sz="3200" dirty="0"/>
              <a:t>to use through a variety of tools</a:t>
            </a:r>
          </a:p>
        </p:txBody>
      </p:sp>
    </p:spTree>
    <p:extLst>
      <p:ext uri="{BB962C8B-B14F-4D97-AF65-F5344CB8AC3E}">
        <p14:creationId xmlns:p14="http://schemas.microsoft.com/office/powerpoint/2010/main" val="91460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1732" y="1750119"/>
            <a:ext cx="8703735" cy="1020118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</a:pPr>
            <a:r>
              <a:rPr lang="en-US" dirty="0" smtClean="0">
                <a:latin typeface="+mj-lt"/>
              </a:rPr>
              <a:t>Modern computer languages that include support for basic web services include:</a:t>
            </a:r>
          </a:p>
          <a:p>
            <a:pPr>
              <a:spcAft>
                <a:spcPts val="1200"/>
              </a:spcAft>
              <a:buNone/>
            </a:pPr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61599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Programmatic support is widespread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440110" y="3123521"/>
            <a:ext cx="4369689" cy="2119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Eurostile"/>
              </a:rPr>
              <a:t>JavaScript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Eurostile"/>
              </a:rPr>
              <a:t>R (e.g.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Eurostile"/>
              </a:rPr>
              <a:t>Rcurl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Eurostile"/>
              </a:rPr>
              <a:t>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Eurostile"/>
              </a:rPr>
              <a:t>C#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Eurostile"/>
              </a:rPr>
              <a:t>C/C++ (multiple libraries)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Eurostile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1732" y="3123521"/>
            <a:ext cx="2417634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+mj-lt"/>
                <a:cs typeface="Eurostile"/>
              </a:rPr>
              <a:t>Java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+mj-lt"/>
                <a:cs typeface="Eurostile"/>
              </a:rPr>
              <a:t>Perl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+mj-lt"/>
                <a:cs typeface="Eurostile"/>
              </a:rPr>
              <a:t>Python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+mj-lt"/>
                <a:cs typeface="Eurostile"/>
              </a:rPr>
              <a:t>PHP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err="1" smtClean="0">
                <a:solidFill>
                  <a:srgbClr val="FFFFFF"/>
                </a:solidFill>
                <a:latin typeface="+mj-lt"/>
                <a:cs typeface="Eurostile"/>
              </a:rPr>
              <a:t>MatLab</a:t>
            </a:r>
            <a:endParaRPr lang="en-US" sz="2800" dirty="0" smtClean="0">
              <a:solidFill>
                <a:srgbClr val="FFFFFF"/>
              </a:solidFill>
              <a:latin typeface="+mj-lt"/>
              <a:cs typeface="Eurostil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1336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3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1295400" y="3048000"/>
            <a:ext cx="7450668" cy="32170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err="1" smtClean="0">
                <a:latin typeface="Arial"/>
                <a:cs typeface="Arial"/>
              </a:rPr>
              <a:t>FetchData</a:t>
            </a:r>
            <a:endParaRPr lang="en-US" b="1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	</a:t>
            </a:r>
          </a:p>
          <a:p>
            <a:pPr>
              <a:buNone/>
            </a:pPr>
            <a:r>
              <a:rPr lang="en-US" b="1" dirty="0" err="1" smtClean="0">
                <a:latin typeface="Arial"/>
                <a:cs typeface="Arial"/>
              </a:rPr>
              <a:t>FetchEvent</a:t>
            </a:r>
            <a:endParaRPr lang="en-US" b="1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	</a:t>
            </a:r>
          </a:p>
          <a:p>
            <a:pPr>
              <a:buNone/>
            </a:pPr>
            <a:r>
              <a:rPr lang="en-US" b="1" dirty="0" err="1" smtClean="0">
                <a:latin typeface="Arial"/>
                <a:cs typeface="Arial"/>
              </a:rPr>
              <a:t>FetchMetadata</a:t>
            </a:r>
            <a:r>
              <a:rPr lang="en-US" b="1" dirty="0" smtClean="0">
                <a:latin typeface="Arial"/>
                <a:cs typeface="Arial"/>
              </a:rPr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b="1" dirty="0" smtClean="0"/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1524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Perl Fetch scripts: </a:t>
            </a:r>
          </a:p>
          <a:p>
            <a:r>
              <a:rPr lang="en-US" sz="3600" b="1" dirty="0" smtClean="0"/>
              <a:t>command line access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298474" y="2057400"/>
            <a:ext cx="4261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Eurostile"/>
                <a:cs typeface="Eurostile"/>
              </a:rPr>
              <a:t>http://</a:t>
            </a:r>
            <a:r>
              <a:rPr lang="en-US" dirty="0" err="1">
                <a:latin typeface="Eurostile"/>
                <a:cs typeface="Eurostile"/>
              </a:rPr>
              <a:t>service.iris.edu</a:t>
            </a:r>
            <a:r>
              <a:rPr lang="en-US" dirty="0">
                <a:latin typeface="Eurostile"/>
                <a:cs typeface="Eurostile"/>
              </a:rPr>
              <a:t>/clients/</a:t>
            </a:r>
          </a:p>
        </p:txBody>
      </p:sp>
    </p:spTree>
    <p:extLst>
      <p:ext uri="{BB962C8B-B14F-4D97-AF65-F5344CB8AC3E}">
        <p14:creationId xmlns:p14="http://schemas.microsoft.com/office/powerpoint/2010/main" val="3787422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8703735" cy="52067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err="1" smtClean="0">
                <a:latin typeface="+mj-lt"/>
              </a:rPr>
              <a:t>FetchData</a:t>
            </a:r>
            <a:r>
              <a:rPr lang="en-US" sz="2800" dirty="0" smtClean="0">
                <a:latin typeface="+mj-lt"/>
              </a:rPr>
              <a:t> retrieves miniSEED, simple metadata, SEED RESP and/or SAC Poles and Zeros </a:t>
            </a:r>
          </a:p>
          <a:p>
            <a:pPr>
              <a:buNone/>
            </a:pPr>
            <a:r>
              <a:rPr lang="en-US" sz="2800" dirty="0" smtClean="0">
                <a:latin typeface="+mj-lt"/>
              </a:rPr>
              <a:t>using the following selection criteria: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+mj-lt"/>
                <a:cs typeface="Gill Sans"/>
              </a:rPr>
              <a:t>Network, Station, Location and Channel</a:t>
            </a:r>
          </a:p>
          <a:p>
            <a:pPr lvl="2"/>
            <a:r>
              <a:rPr lang="en-US" sz="2000" dirty="0" smtClean="0">
                <a:latin typeface="+mj-lt"/>
                <a:cs typeface="Gill Sans"/>
              </a:rPr>
              <a:t>all optional, can contain </a:t>
            </a:r>
            <a:r>
              <a:rPr lang="en-US" sz="2000" dirty="0" smtClean="0">
                <a:cs typeface="Gill Sans"/>
              </a:rPr>
              <a:t>‘*’ </a:t>
            </a:r>
            <a:r>
              <a:rPr lang="en-US" sz="2000" dirty="0" smtClean="0">
                <a:latin typeface="+mj-lt"/>
                <a:cs typeface="Gill Sans"/>
              </a:rPr>
              <a:t>and ‘?’ wildcards, virtual networks supported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+mj-lt"/>
                <a:cs typeface="Gill Sans"/>
              </a:rPr>
              <a:t>Start and end time range</a:t>
            </a:r>
          </a:p>
          <a:p>
            <a:pPr lvl="1"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latin typeface="+mj-lt"/>
                <a:cs typeface="Gill Sans"/>
              </a:rPr>
              <a:t>Geographic box or circular region</a:t>
            </a:r>
            <a:endParaRPr lang="en-US" sz="2400" dirty="0" smtClean="0">
              <a:latin typeface="+mj-lt"/>
            </a:endParaRPr>
          </a:p>
          <a:p>
            <a:pPr>
              <a:spcAft>
                <a:spcPts val="1800"/>
              </a:spcAft>
              <a:buNone/>
            </a:pPr>
            <a:r>
              <a:rPr lang="en-US" sz="2800" dirty="0" smtClean="0">
                <a:latin typeface="+mj-lt"/>
              </a:rPr>
              <a:t>Selections:  command line, selection list file or BREQ_FAST 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5643" y="304800"/>
            <a:ext cx="48872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Fetch Data Options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83832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6465" y="1498893"/>
            <a:ext cx="8703735" cy="52067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+mj-lt"/>
              </a:rPr>
              <a:t>Request 1 hour of GSN/ANMO long-period vertical (LHZ) data and simple metadata for 2010-2-27 M8.8 Chilean earthquake: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$ </a:t>
            </a:r>
            <a:r>
              <a:rPr lang="en-US" sz="2400" dirty="0" err="1" smtClean="0">
                <a:latin typeface="+mj-lt"/>
              </a:rPr>
              <a:t>FetchData</a:t>
            </a:r>
            <a:r>
              <a:rPr lang="en-US" sz="2400" dirty="0" smtClean="0">
                <a:latin typeface="+mj-lt"/>
              </a:rPr>
              <a:t> 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+mj-lt"/>
                <a:cs typeface="Gill Sans"/>
              </a:rPr>
              <a:t>-N IU –S ‘ANMO’ –L 00 –C ‘LHZ' 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+mj-lt"/>
                <a:cs typeface="Gill Sans"/>
              </a:rPr>
              <a:t>-</a:t>
            </a:r>
            <a:r>
              <a:rPr lang="en-US" sz="2000" dirty="0" err="1" smtClean="0">
                <a:latin typeface="+mj-lt"/>
                <a:cs typeface="Gill Sans"/>
              </a:rPr>
              <a:t>s</a:t>
            </a:r>
            <a:r>
              <a:rPr lang="en-US" sz="2000" dirty="0" smtClean="0">
                <a:latin typeface="+mj-lt"/>
                <a:cs typeface="Gill Sans"/>
              </a:rPr>
              <a:t> 2010-02-27,06:34:00 -e 2010-02-27,07:34:00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+mj-lt"/>
                <a:cs typeface="Gill Sans"/>
              </a:rPr>
              <a:t>-</a:t>
            </a:r>
            <a:r>
              <a:rPr lang="en-US" sz="2000" dirty="0" err="1" smtClean="0">
                <a:latin typeface="+mj-lt"/>
                <a:cs typeface="Gill Sans"/>
              </a:rPr>
              <a:t>o</a:t>
            </a:r>
            <a:r>
              <a:rPr lang="en-US" sz="2000" dirty="0" smtClean="0">
                <a:latin typeface="+mj-lt"/>
                <a:cs typeface="Gill Sans"/>
              </a:rPr>
              <a:t> /data/Chile-GSN-</a:t>
            </a:r>
            <a:r>
              <a:rPr lang="en-US" sz="2000" dirty="0" err="1" smtClean="0">
                <a:latin typeface="+mj-lt"/>
                <a:cs typeface="Gill Sans"/>
              </a:rPr>
              <a:t>LHZ.mseed</a:t>
            </a:r>
            <a:endParaRPr lang="en-US" sz="2000" dirty="0" smtClean="0">
              <a:latin typeface="+mj-lt"/>
              <a:cs typeface="Gill Sans"/>
            </a:endParaRP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+mj-lt"/>
                <a:cs typeface="Gill Sans"/>
              </a:rPr>
              <a:t>-</a:t>
            </a:r>
            <a:r>
              <a:rPr lang="en-US" sz="2000" dirty="0" err="1" smtClean="0">
                <a:latin typeface="+mj-lt"/>
                <a:cs typeface="Gill Sans"/>
              </a:rPr>
              <a:t>m</a:t>
            </a:r>
            <a:r>
              <a:rPr lang="en-US" sz="2000" dirty="0" smtClean="0">
                <a:latin typeface="+mj-lt"/>
                <a:cs typeface="Gill Sans"/>
              </a:rPr>
              <a:t> /data/Chile-GSN-</a:t>
            </a:r>
            <a:r>
              <a:rPr lang="en-US" sz="2000" dirty="0" err="1" smtClean="0">
                <a:latin typeface="+mj-lt"/>
                <a:cs typeface="Gill Sans"/>
              </a:rPr>
              <a:t>LHZ.metadata</a:t>
            </a:r>
            <a:endParaRPr lang="en-US" sz="20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Convert the miniSEED to SAC with metadata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$ mseed2sac Chile-GSN-</a:t>
            </a:r>
            <a:r>
              <a:rPr lang="en-US" sz="2400" dirty="0" err="1" smtClean="0">
                <a:latin typeface="+mj-lt"/>
              </a:rPr>
              <a:t>LHZ.mseed</a:t>
            </a:r>
            <a:r>
              <a:rPr lang="en-US" sz="2400" dirty="0" smtClean="0">
                <a:latin typeface="+mj-lt"/>
              </a:rPr>
              <a:t> –</a:t>
            </a:r>
            <a:r>
              <a:rPr lang="en-US" sz="2400" dirty="0" err="1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Chile-GSN-</a:t>
            </a:r>
            <a:r>
              <a:rPr lang="en-US" sz="2400" dirty="0" err="1" smtClean="0">
                <a:latin typeface="+mj-lt"/>
              </a:rPr>
              <a:t>LHZ.metadata</a:t>
            </a:r>
            <a:endParaRPr lang="en-US" sz="2400" dirty="0" smtClean="0">
              <a:latin typeface="+mj-lt"/>
            </a:endParaRP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+mj-lt"/>
              </a:rPr>
              <a:t>-E '2010,058,06:34:11/-36.122/-72.898/22.9'</a:t>
            </a:r>
          </a:p>
          <a:p>
            <a:pPr lvl="1">
              <a:buFont typeface="Arial"/>
              <a:buChar char="•"/>
            </a:pPr>
            <a:endParaRPr lang="en-US" sz="20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04800"/>
            <a:ext cx="49170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/>
              <a:t>FetchData</a:t>
            </a:r>
            <a:r>
              <a:rPr lang="en-US" sz="4000" b="1" dirty="0" smtClean="0"/>
              <a:t> Example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69164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703735" cy="52067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+mj-lt"/>
              </a:rPr>
              <a:t>2 minutes later…</a:t>
            </a:r>
          </a:p>
          <a:p>
            <a:pPr>
              <a:buNone/>
            </a:pPr>
            <a:r>
              <a:rPr lang="en-US" sz="2800" dirty="0" smtClean="0">
                <a:latin typeface="+mj-lt"/>
              </a:rPr>
              <a:t>121 SAC files and a quick-n-dirty record section:</a:t>
            </a:r>
          </a:p>
        </p:txBody>
      </p:sp>
      <p:pic>
        <p:nvPicPr>
          <p:cNvPr id="4" name="Picture 3" descr="Screen shot 2011-11-30 at 1.15.0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099" y="2554058"/>
            <a:ext cx="8013700" cy="415154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600200" y="228600"/>
            <a:ext cx="6912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/>
              <a:t>FetchData</a:t>
            </a:r>
            <a:r>
              <a:rPr lang="en-US" sz="4000" b="1" dirty="0" smtClean="0"/>
              <a:t> Example Results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02749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WS-</a:t>
            </a:r>
            <a:r>
              <a:rPr lang="en-US" dirty="0" err="1" smtClean="0">
                <a:latin typeface="+mj-lt"/>
              </a:rPr>
              <a:t>dataselect</a:t>
            </a:r>
            <a:r>
              <a:rPr lang="en-US" dirty="0" smtClean="0">
                <a:latin typeface="+mj-lt"/>
              </a:rPr>
              <a:t> has been shown to be able to deliver 5 terabytes of data per day to a single remote user</a:t>
            </a:r>
            <a:endParaRPr lang="en-US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57200"/>
            <a:ext cx="61734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Performance of </a:t>
            </a:r>
            <a:r>
              <a:rPr lang="en-US" sz="4000" dirty="0" err="1" smtClean="0"/>
              <a:t>dataselect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1170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6|6.7|18.:"/>
</p:tagLst>
</file>

<file path=ppt/theme/theme1.xml><?xml version="1.0" encoding="utf-8"?>
<a:theme xmlns:a="http://schemas.openxmlformats.org/drawingml/2006/main" name="Shimmer">
  <a:themeElements>
    <a:clrScheme name="Shimmer 1">
      <a:dk1>
        <a:srgbClr val="808080"/>
      </a:dk1>
      <a:lt1>
        <a:srgbClr val="FFFFFF"/>
      </a:lt1>
      <a:dk2>
        <a:srgbClr val="0A0E5B"/>
      </a:dk2>
      <a:lt2>
        <a:srgbClr val="4460EE"/>
      </a:lt2>
      <a:accent1>
        <a:srgbClr val="1822CD"/>
      </a:accent1>
      <a:accent2>
        <a:srgbClr val="5DBACA"/>
      </a:accent2>
      <a:accent3>
        <a:srgbClr val="AAAAB5"/>
      </a:accent3>
      <a:accent4>
        <a:srgbClr val="DADADA"/>
      </a:accent4>
      <a:accent5>
        <a:srgbClr val="ABABE3"/>
      </a:accent5>
      <a:accent6>
        <a:srgbClr val="53A8B7"/>
      </a:accent6>
      <a:hlink>
        <a:srgbClr val="F63F1B"/>
      </a:hlink>
      <a:folHlink>
        <a:srgbClr val="FFBF56"/>
      </a:folHlink>
    </a:clrScheme>
    <a:fontScheme name="Shimmer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Shimmer 1">
        <a:dk1>
          <a:srgbClr val="808080"/>
        </a:dk1>
        <a:lt1>
          <a:srgbClr val="FFFFFF"/>
        </a:lt1>
        <a:dk2>
          <a:srgbClr val="0A0E5B"/>
        </a:dk2>
        <a:lt2>
          <a:srgbClr val="4460EE"/>
        </a:lt2>
        <a:accent1>
          <a:srgbClr val="1822CD"/>
        </a:accent1>
        <a:accent2>
          <a:srgbClr val="5DBACA"/>
        </a:accent2>
        <a:accent3>
          <a:srgbClr val="AAAAB5"/>
        </a:accent3>
        <a:accent4>
          <a:srgbClr val="DADADA"/>
        </a:accent4>
        <a:accent5>
          <a:srgbClr val="ABABE3"/>
        </a:accent5>
        <a:accent6>
          <a:srgbClr val="53A8B7"/>
        </a:accent6>
        <a:hlink>
          <a:srgbClr val="F63F1B"/>
        </a:hlink>
        <a:folHlink>
          <a:srgbClr val="FFBF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808080"/>
        </a:dk1>
        <a:lt1>
          <a:srgbClr val="FFFFFF"/>
        </a:lt1>
        <a:dk2>
          <a:srgbClr val="810A08"/>
        </a:dk2>
        <a:lt2>
          <a:srgbClr val="F9AAAC"/>
        </a:lt2>
        <a:accent1>
          <a:srgbClr val="EF1F1D"/>
        </a:accent1>
        <a:accent2>
          <a:srgbClr val="F87B57"/>
        </a:accent2>
        <a:accent3>
          <a:srgbClr val="C1AAAA"/>
        </a:accent3>
        <a:accent4>
          <a:srgbClr val="DADADA"/>
        </a:accent4>
        <a:accent5>
          <a:srgbClr val="F6ABAB"/>
        </a:accent5>
        <a:accent6>
          <a:srgbClr val="E16F4E"/>
        </a:accent6>
        <a:hlink>
          <a:srgbClr val="F63F1B"/>
        </a:hlink>
        <a:folHlink>
          <a:srgbClr val="FFBF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808080"/>
        </a:dk1>
        <a:lt1>
          <a:srgbClr val="FFFFFF"/>
        </a:lt1>
        <a:dk2>
          <a:srgbClr val="133A0D"/>
        </a:dk2>
        <a:lt2>
          <a:srgbClr val="BAD41A"/>
        </a:lt2>
        <a:accent1>
          <a:srgbClr val="5DA31E"/>
        </a:accent1>
        <a:accent2>
          <a:srgbClr val="BAD41A"/>
        </a:accent2>
        <a:accent3>
          <a:srgbClr val="AAAEAA"/>
        </a:accent3>
        <a:accent4>
          <a:srgbClr val="DADADA"/>
        </a:accent4>
        <a:accent5>
          <a:srgbClr val="B6CEAB"/>
        </a:accent5>
        <a:accent6>
          <a:srgbClr val="A8C016"/>
        </a:accent6>
        <a:hlink>
          <a:srgbClr val="F63F1B"/>
        </a:hlink>
        <a:folHlink>
          <a:srgbClr val="FFBF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808080"/>
        </a:dk1>
        <a:lt1>
          <a:srgbClr val="FFFFFF"/>
        </a:lt1>
        <a:dk2>
          <a:srgbClr val="555555"/>
        </a:dk2>
        <a:lt2>
          <a:srgbClr val="CCCCCC"/>
        </a:lt2>
        <a:accent1>
          <a:srgbClr val="AAAAAA"/>
        </a:accent1>
        <a:accent2>
          <a:srgbClr val="EEEEEE"/>
        </a:accent2>
        <a:accent3>
          <a:srgbClr val="B4B4B4"/>
        </a:accent3>
        <a:accent4>
          <a:srgbClr val="DADADA"/>
        </a:accent4>
        <a:accent5>
          <a:srgbClr val="D2D2D2"/>
        </a:accent5>
        <a:accent6>
          <a:srgbClr val="D8D8D8"/>
        </a:accent6>
        <a:hlink>
          <a:srgbClr val="CCCCCC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808080"/>
        </a:dk1>
        <a:lt1>
          <a:srgbClr val="FFFFFF"/>
        </a:lt1>
        <a:dk2>
          <a:srgbClr val="370C5A"/>
        </a:dk2>
        <a:lt2>
          <a:srgbClr val="BAD41A"/>
        </a:lt2>
        <a:accent1>
          <a:srgbClr val="6C18B0"/>
        </a:accent1>
        <a:accent2>
          <a:srgbClr val="BAD41A"/>
        </a:accent2>
        <a:accent3>
          <a:srgbClr val="AEAAB5"/>
        </a:accent3>
        <a:accent4>
          <a:srgbClr val="DADADA"/>
        </a:accent4>
        <a:accent5>
          <a:srgbClr val="BAABD4"/>
        </a:accent5>
        <a:accent6>
          <a:srgbClr val="A8C016"/>
        </a:accent6>
        <a:hlink>
          <a:srgbClr val="F63F1B"/>
        </a:hlink>
        <a:folHlink>
          <a:srgbClr val="FFBF5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Tim-G5.disk:Applications:Microsoft Office 2004:Templates:Presentations:Designs:Shimmer</Template>
  <TotalTime>3871</TotalTime>
  <Words>905</Words>
  <Application>Microsoft Macintosh PowerPoint</Application>
  <PresentationFormat>Letter Paper (8.5x11 in)</PresentationFormat>
  <Paragraphs>149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Shimmer</vt:lpstr>
      <vt:lpstr>PowerPoint Presentation</vt:lpstr>
      <vt:lpstr>IRIS Services – service.iris.edu</vt:lpstr>
      <vt:lpstr>PowerPoint Presentation</vt:lpstr>
      <vt:lpstr>Programmatic support is widespread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“Short” Introduction to the IRIS Data Management Center Data Holdings Data Organization and Data Access</dc:title>
  <dc:creator>Tim Ahern</dc:creator>
  <cp:lastModifiedBy>Tim Ahern</cp:lastModifiedBy>
  <cp:revision>239</cp:revision>
  <cp:lastPrinted>2012-12-13T20:45:39Z</cp:lastPrinted>
  <dcterms:created xsi:type="dcterms:W3CDTF">2014-07-10T20:45:03Z</dcterms:created>
  <dcterms:modified xsi:type="dcterms:W3CDTF">2015-07-22T21:13:54Z</dcterms:modified>
</cp:coreProperties>
</file>