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7"/>
  </p:notesMasterIdLst>
  <p:sldIdLst>
    <p:sldId id="354" r:id="rId2"/>
    <p:sldId id="263" r:id="rId3"/>
    <p:sldId id="270" r:id="rId4"/>
    <p:sldId id="378" r:id="rId5"/>
    <p:sldId id="377" r:id="rId6"/>
    <p:sldId id="379" r:id="rId7"/>
    <p:sldId id="360" r:id="rId8"/>
    <p:sldId id="359" r:id="rId9"/>
    <p:sldId id="358" r:id="rId10"/>
    <p:sldId id="394" r:id="rId11"/>
    <p:sldId id="363" r:id="rId12"/>
    <p:sldId id="357" r:id="rId13"/>
    <p:sldId id="393" r:id="rId14"/>
    <p:sldId id="395" r:id="rId15"/>
    <p:sldId id="365" r:id="rId16"/>
    <p:sldId id="366" r:id="rId17"/>
    <p:sldId id="376" r:id="rId18"/>
    <p:sldId id="371" r:id="rId19"/>
    <p:sldId id="390" r:id="rId20"/>
    <p:sldId id="396" r:id="rId21"/>
    <p:sldId id="397" r:id="rId22"/>
    <p:sldId id="398" r:id="rId23"/>
    <p:sldId id="271" r:id="rId24"/>
    <p:sldId id="391" r:id="rId25"/>
    <p:sldId id="39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0" d="100"/>
          <a:sy n="150" d="100"/>
        </p:scale>
        <p:origin x="-256" y="-376"/>
      </p:cViewPr>
      <p:guideLst>
        <p:guide orient="horz" pos="2160"/>
        <p:guide pos="121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EC66B-06A5-CF44-B2D2-34FAB624FEE1}" type="datetimeFigureOut">
              <a:rPr lang="en-US" smtClean="0"/>
              <a:pPr/>
              <a:t>8/26/15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3BE7C-1133-8740-B53B-39556FB4C140}" type="slidenum">
              <a:rPr lang="en-US" smtClean="0"/>
              <a:pPr/>
              <a:t>‹#›</a:t>
            </a:fld>
            <a:endParaRPr lang="en-US"/>
          </a:p>
        </p:txBody>
      </p:sp>
    </p:spTree>
    <p:extLst>
      <p:ext uri="{BB962C8B-B14F-4D97-AF65-F5344CB8AC3E}">
        <p14:creationId xmlns:p14="http://schemas.microsoft.com/office/powerpoint/2010/main" val="2701493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83B40-C23D-7045-AEB3-1A3925A8E49C}" type="slidenum">
              <a:rPr lang="en-US" smtClean="0"/>
              <a:pPr/>
              <a:t>4</a:t>
            </a:fld>
            <a:endParaRPr lang="en-US"/>
          </a:p>
        </p:txBody>
      </p:sp>
    </p:spTree>
    <p:extLst>
      <p:ext uri="{BB962C8B-B14F-4D97-AF65-F5344CB8AC3E}">
        <p14:creationId xmlns:p14="http://schemas.microsoft.com/office/powerpoint/2010/main" val="402113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F322CAB-A655-B247-9834-9F6A4C808328}" type="datetimeFigureOut">
              <a:rPr lang="en-US" smtClean="0"/>
              <a:pPr/>
              <a:t>8/26/15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DD67CCC-48C1-9440-9640-747DC854147E}"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322CAB-A655-B247-9834-9F6A4C808328}"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7CCC-48C1-9440-9640-747DC85414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322CAB-A655-B247-9834-9F6A4C808328}"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7CCC-48C1-9440-9640-747DC854147E}"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F322CAB-A655-B247-9834-9F6A4C808328}" type="datetimeFigureOut">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67CCC-48C1-9440-9640-747DC854147E}"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F322CAB-A655-B247-9834-9F6A4C808328}" type="datetimeFigureOut">
              <a:rPr lang="en-US" smtClean="0"/>
              <a:pPr/>
              <a:t>8/26/15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DD67CCC-48C1-9440-9640-747DC854147E}"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322CAB-A655-B247-9834-9F6A4C808328}" type="datetimeFigureOut">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67CCC-48C1-9440-9640-747DC854147E}"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F322CAB-A655-B247-9834-9F6A4C808328}" type="datetimeFigureOut">
              <a:rPr lang="en-US" smtClean="0"/>
              <a:pPr/>
              <a:t>8/26/15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67CCC-48C1-9440-9640-747DC854147E}"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322CAB-A655-B247-9834-9F6A4C808328}" type="datetimeFigureOut">
              <a:rPr lang="en-US" smtClean="0"/>
              <a:pPr/>
              <a:t>8/26/15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67CCC-48C1-9440-9640-747DC854147E}"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22CAB-A655-B247-9834-9F6A4C808328}" type="datetimeFigureOut">
              <a:rPr lang="en-US" smtClean="0"/>
              <a:pPr/>
              <a:t>8/26/15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67CCC-48C1-9440-9640-747DC854147E}"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322CAB-A655-B247-9834-9F6A4C808328}" type="datetimeFigureOut">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67CCC-48C1-9440-9640-747DC854147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322CAB-A655-B247-9834-9F6A4C808328}" type="datetimeFigureOut">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67CCC-48C1-9440-9640-747DC854147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F322CAB-A655-B247-9834-9F6A4C808328}" type="datetimeFigureOut">
              <a:rPr lang="en-US" smtClean="0"/>
              <a:pPr/>
              <a:t>8/26/15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DD67CCC-48C1-9440-9640-747DC854147E}"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ds.iris.edu/ds/nodes/dmc/tutorials/getting-started-with-mustang/" TargetMode="External"/><Relationship Id="rId4" Type="http://schemas.openxmlformats.org/officeDocument/2006/relationships/hyperlink" Target="http://ds.iris.edu/ds/nodes/dmc/quality-assurance" TargetMode="External"/><Relationship Id="rId1" Type="http://schemas.openxmlformats.org/officeDocument/2006/relationships/slideLayout" Target="../slideLayouts/slideLayout2.xml"/><Relationship Id="rId2" Type="http://schemas.openxmlformats.org/officeDocument/2006/relationships/hyperlink" Target="http://services.iris.edu/musta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199" y="3886200"/>
            <a:ext cx="6169467" cy="990600"/>
          </a:xfrm>
        </p:spPr>
        <p:txBody>
          <a:bodyPr>
            <a:normAutofit fontScale="90000"/>
          </a:bodyPr>
          <a:lstStyle/>
          <a:p>
            <a:r>
              <a:rPr lang="en-US" dirty="0" smtClean="0"/>
              <a:t>Improved Quality Control for Seismic Networks ---MUSTANG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for Power Spectral Densities</a:t>
            </a:r>
            <a:endParaRPr lang="en-US" dirty="0"/>
          </a:p>
        </p:txBody>
      </p:sp>
      <p:pic>
        <p:nvPicPr>
          <p:cNvPr id="4" name="Content Placeholder 3"/>
          <p:cNvPicPr>
            <a:picLocks noGrp="1" noChangeAspect="1"/>
          </p:cNvPicPr>
          <p:nvPr>
            <p:ph sz="quarter" idx="1"/>
          </p:nvPr>
        </p:nvPicPr>
        <p:blipFill>
          <a:blip r:embed="rId2"/>
          <a:srcRect t="18520" b="18520"/>
          <a:stretch>
            <a:fillRect/>
          </a:stretch>
        </p:blipFill>
        <p:spPr/>
      </p:pic>
    </p:spTree>
    <p:extLst>
      <p:ext uri="{BB962C8B-B14F-4D97-AF65-F5344CB8AC3E}">
        <p14:creationId xmlns:p14="http://schemas.microsoft.com/office/powerpoint/2010/main" val="226706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output options for PSDs</a:t>
            </a:r>
            <a:br>
              <a:rPr lang="en-US" dirty="0" smtClean="0"/>
            </a:br>
            <a:r>
              <a:rPr lang="en-US" dirty="0"/>
              <a:t>	</a:t>
            </a:r>
            <a:r>
              <a:rPr lang="en-US" sz="2200" dirty="0" smtClean="0"/>
              <a:t>XML, Text, Plots</a:t>
            </a:r>
            <a:endParaRPr lang="en-US" sz="2200" dirty="0"/>
          </a:p>
        </p:txBody>
      </p:sp>
      <p:pic>
        <p:nvPicPr>
          <p:cNvPr id="3" name="Picture 2"/>
          <p:cNvPicPr>
            <a:picLocks noChangeAspect="1"/>
          </p:cNvPicPr>
          <p:nvPr/>
        </p:nvPicPr>
        <p:blipFill>
          <a:blip r:embed="rId2"/>
          <a:stretch>
            <a:fillRect/>
          </a:stretch>
        </p:blipFill>
        <p:spPr>
          <a:xfrm>
            <a:off x="2486900" y="1469565"/>
            <a:ext cx="6536148" cy="4541762"/>
          </a:xfrm>
          <a:prstGeom prst="rect">
            <a:avLst/>
          </a:prstGeom>
        </p:spPr>
      </p:pic>
      <p:pic>
        <p:nvPicPr>
          <p:cNvPr id="6" name="Picture 5"/>
          <p:cNvPicPr>
            <a:picLocks noChangeAspect="1"/>
          </p:cNvPicPr>
          <p:nvPr/>
        </p:nvPicPr>
        <p:blipFill>
          <a:blip r:embed="rId3"/>
          <a:stretch>
            <a:fillRect/>
          </a:stretch>
        </p:blipFill>
        <p:spPr>
          <a:xfrm>
            <a:off x="160007" y="1203475"/>
            <a:ext cx="2440469" cy="51249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MUSTANG builds upon web services experience</a:t>
            </a:r>
            <a:endParaRPr lang="en-US" dirty="0"/>
          </a:p>
        </p:txBody>
      </p:sp>
      <p:sp>
        <p:nvSpPr>
          <p:cNvPr id="3" name="Content Placeholder 2"/>
          <p:cNvSpPr>
            <a:spLocks noGrp="1"/>
          </p:cNvSpPr>
          <p:nvPr>
            <p:ph sz="quarter" idx="1"/>
          </p:nvPr>
        </p:nvSpPr>
        <p:spPr/>
        <p:txBody>
          <a:bodyPr/>
          <a:lstStyle/>
          <a:p>
            <a:r>
              <a:rPr lang="en-US" dirty="0" smtClean="0"/>
              <a:t>http://</a:t>
            </a:r>
            <a:r>
              <a:rPr lang="en-US" dirty="0" err="1" smtClean="0"/>
              <a:t>service.iris.edu</a:t>
            </a:r>
            <a:r>
              <a:rPr lang="en-US" dirty="0" smtClean="0"/>
              <a:t>/mustang/</a:t>
            </a:r>
            <a:endParaRPr lang="en-US" dirty="0"/>
          </a:p>
        </p:txBody>
      </p:sp>
      <p:pic>
        <p:nvPicPr>
          <p:cNvPr id="6" name="Picture 5"/>
          <p:cNvPicPr>
            <a:picLocks noChangeAspect="1"/>
          </p:cNvPicPr>
          <p:nvPr/>
        </p:nvPicPr>
        <p:blipFill>
          <a:blip r:embed="rId2"/>
          <a:stretch>
            <a:fillRect/>
          </a:stretch>
        </p:blipFill>
        <p:spPr>
          <a:xfrm>
            <a:off x="699105" y="1661343"/>
            <a:ext cx="7078133" cy="4875395"/>
          </a:xfrm>
          <a:prstGeom prst="rect">
            <a:avLst/>
          </a:prstGeom>
        </p:spPr>
      </p:pic>
      <p:sp>
        <p:nvSpPr>
          <p:cNvPr id="5" name="Donut 4"/>
          <p:cNvSpPr/>
          <p:nvPr/>
        </p:nvSpPr>
        <p:spPr>
          <a:xfrm>
            <a:off x="457200" y="4017522"/>
            <a:ext cx="1316500" cy="545806"/>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 usage for PDFs</a:t>
            </a:r>
            <a:br>
              <a:rPr lang="en-US" dirty="0" smtClean="0"/>
            </a:br>
            <a:r>
              <a:rPr lang="en-US" dirty="0"/>
              <a:t>	</a:t>
            </a:r>
            <a:r>
              <a:rPr lang="en-US" dirty="0" err="1" smtClean="0"/>
              <a:t>pdf</a:t>
            </a:r>
            <a:r>
              <a:rPr lang="en-US" dirty="0" smtClean="0"/>
              <a:t> for 20 months of data</a:t>
            </a:r>
            <a:endParaRPr lang="en-US" dirty="0"/>
          </a:p>
        </p:txBody>
      </p:sp>
      <p:pic>
        <p:nvPicPr>
          <p:cNvPr id="5" name="Picture 4"/>
          <p:cNvPicPr>
            <a:picLocks noChangeAspect="1"/>
          </p:cNvPicPr>
          <p:nvPr/>
        </p:nvPicPr>
        <p:blipFill>
          <a:blip r:embed="rId2"/>
          <a:stretch>
            <a:fillRect/>
          </a:stretch>
        </p:blipFill>
        <p:spPr>
          <a:xfrm>
            <a:off x="425755" y="1143000"/>
            <a:ext cx="8152190" cy="5453080"/>
          </a:xfrm>
          <a:prstGeom prst="rect">
            <a:avLst/>
          </a:prstGeom>
        </p:spPr>
      </p:pic>
    </p:spTree>
    <p:extLst>
      <p:ext uri="{BB962C8B-B14F-4D97-AF65-F5344CB8AC3E}">
        <p14:creationId xmlns:p14="http://schemas.microsoft.com/office/powerpoint/2010/main" val="117528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Modes of the PSDs</a:t>
            </a:r>
            <a:endParaRPr lang="en-US" dirty="0"/>
          </a:p>
        </p:txBody>
      </p:sp>
      <p:pic>
        <p:nvPicPr>
          <p:cNvPr id="6" name="Picture 5"/>
          <p:cNvPicPr>
            <a:picLocks noChangeAspect="1"/>
          </p:cNvPicPr>
          <p:nvPr/>
        </p:nvPicPr>
        <p:blipFill>
          <a:blip r:embed="rId2"/>
          <a:stretch>
            <a:fillRect/>
          </a:stretch>
        </p:blipFill>
        <p:spPr>
          <a:xfrm>
            <a:off x="689428" y="1302244"/>
            <a:ext cx="8236857" cy="5555756"/>
          </a:xfrm>
          <a:prstGeom prst="rect">
            <a:avLst/>
          </a:prstGeom>
        </p:spPr>
      </p:pic>
    </p:spTree>
    <p:extLst>
      <p:ext uri="{BB962C8B-B14F-4D97-AF65-F5344CB8AC3E}">
        <p14:creationId xmlns:p14="http://schemas.microsoft.com/office/powerpoint/2010/main" val="271402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Visualization Clients that connect with MUSTANG</a:t>
            </a:r>
            <a:endParaRPr lang="en-US" dirty="0"/>
          </a:p>
        </p:txBody>
      </p:sp>
      <p:sp>
        <p:nvSpPr>
          <p:cNvPr id="3" name="Content Placeholder 2"/>
          <p:cNvSpPr>
            <a:spLocks noGrp="1"/>
          </p:cNvSpPr>
          <p:nvPr>
            <p:ph sz="quarter" idx="1"/>
          </p:nvPr>
        </p:nvSpPr>
        <p:spPr/>
        <p:txBody>
          <a:bodyPr/>
          <a:lstStyle/>
          <a:p>
            <a:r>
              <a:rPr lang="en-US" dirty="0" smtClean="0"/>
              <a:t>IRIS Data Services Browser</a:t>
            </a:r>
          </a:p>
          <a:p>
            <a:r>
              <a:rPr lang="en-US" dirty="0" smtClean="0"/>
              <a:t> 	http://</a:t>
            </a:r>
            <a:r>
              <a:rPr lang="en-US" dirty="0" err="1" smtClean="0"/>
              <a:t>www.iris.edu/mustang/databrowser</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Metric Displays</a:t>
            </a:r>
            <a:endParaRPr lang="en-US" dirty="0"/>
          </a:p>
        </p:txBody>
      </p:sp>
      <p:pic>
        <p:nvPicPr>
          <p:cNvPr id="4" name="Picture 3"/>
          <p:cNvPicPr>
            <a:picLocks noChangeAspect="1"/>
          </p:cNvPicPr>
          <p:nvPr/>
        </p:nvPicPr>
        <p:blipFill>
          <a:blip r:embed="rId2"/>
          <a:stretch>
            <a:fillRect/>
          </a:stretch>
        </p:blipFill>
        <p:spPr>
          <a:xfrm>
            <a:off x="4467183" y="1143000"/>
            <a:ext cx="4400396" cy="5311588"/>
          </a:xfrm>
          <a:prstGeom prst="rect">
            <a:avLst/>
          </a:prstGeom>
        </p:spPr>
      </p:pic>
      <p:pic>
        <p:nvPicPr>
          <p:cNvPr id="5" name="Picture 4"/>
          <p:cNvPicPr>
            <a:picLocks noChangeAspect="1"/>
          </p:cNvPicPr>
          <p:nvPr/>
        </p:nvPicPr>
        <p:blipFill>
          <a:blip r:embed="rId3"/>
          <a:stretch>
            <a:fillRect/>
          </a:stretch>
        </p:blipFill>
        <p:spPr>
          <a:xfrm>
            <a:off x="726675" y="1920398"/>
            <a:ext cx="3625656" cy="39205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Box Plots</a:t>
            </a:r>
            <a:endParaRPr lang="en-US" dirty="0"/>
          </a:p>
        </p:txBody>
      </p:sp>
      <p:pic>
        <p:nvPicPr>
          <p:cNvPr id="4" name="Picture 3"/>
          <p:cNvPicPr>
            <a:picLocks noChangeAspect="1"/>
          </p:cNvPicPr>
          <p:nvPr/>
        </p:nvPicPr>
        <p:blipFill>
          <a:blip r:embed="rId2"/>
          <a:stretch>
            <a:fillRect/>
          </a:stretch>
        </p:blipFill>
        <p:spPr>
          <a:xfrm>
            <a:off x="10774" y="1543201"/>
            <a:ext cx="9133226" cy="46207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metrics can always be added</a:t>
            </a:r>
            <a:endParaRPr lang="en-US" dirty="0"/>
          </a:p>
        </p:txBody>
      </p:sp>
      <p:pic>
        <p:nvPicPr>
          <p:cNvPr id="6" name="Picture 5"/>
          <p:cNvPicPr>
            <a:picLocks noChangeAspect="1"/>
          </p:cNvPicPr>
          <p:nvPr/>
        </p:nvPicPr>
        <p:blipFill>
          <a:blip r:embed="rId2"/>
          <a:stretch>
            <a:fillRect/>
          </a:stretch>
        </p:blipFill>
        <p:spPr>
          <a:xfrm>
            <a:off x="222492" y="1189916"/>
            <a:ext cx="5174006" cy="4950737"/>
          </a:xfrm>
          <a:prstGeom prst="rect">
            <a:avLst/>
          </a:prstGeom>
        </p:spPr>
      </p:pic>
      <p:sp>
        <p:nvSpPr>
          <p:cNvPr id="4" name="Rectangle 3"/>
          <p:cNvSpPr/>
          <p:nvPr/>
        </p:nvSpPr>
        <p:spPr>
          <a:xfrm>
            <a:off x="5396498" y="1848990"/>
            <a:ext cx="3747502" cy="3139321"/>
          </a:xfrm>
          <a:prstGeom prst="rect">
            <a:avLst/>
          </a:prstGeom>
        </p:spPr>
        <p:txBody>
          <a:bodyPr wrap="square">
            <a:spAutoFit/>
          </a:bodyPr>
          <a:lstStyle/>
          <a:p>
            <a:r>
              <a:rPr lang="en-US" dirty="0" smtClean="0"/>
              <a:t>The two steps in gain ratio steps can be tracked to metadata changes taking place</a:t>
            </a:r>
          </a:p>
          <a:p>
            <a:endParaRPr lang="en-US" dirty="0" smtClean="0"/>
          </a:p>
          <a:p>
            <a:r>
              <a:rPr lang="en-US" dirty="0" smtClean="0"/>
              <a:t>This plot represents gain ratios and phase differences </a:t>
            </a:r>
          </a:p>
          <a:p>
            <a:pPr lvl="1">
              <a:buFont typeface="Arial"/>
              <a:buChar char="•"/>
            </a:pPr>
            <a:r>
              <a:rPr lang="en-US" dirty="0" smtClean="0"/>
              <a:t>@ T=6s</a:t>
            </a:r>
          </a:p>
          <a:p>
            <a:pPr lvl="1">
              <a:buFont typeface="Arial"/>
              <a:buChar char="•"/>
            </a:pPr>
            <a:r>
              <a:rPr lang="en-US" dirty="0" smtClean="0"/>
              <a:t>measured weekly</a:t>
            </a:r>
          </a:p>
          <a:p>
            <a:pPr lvl="1">
              <a:buFont typeface="Arial"/>
              <a:buChar char="•"/>
            </a:pPr>
            <a:r>
              <a:rPr lang="en-US" dirty="0" smtClean="0"/>
              <a:t>only values with magnitude squared coherence &gt; 0.999 are shown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MUSTANG’s biggest challenge</a:t>
            </a:r>
            <a:endParaRPr lang="en-US" dirty="0"/>
          </a:p>
        </p:txBody>
      </p:sp>
      <p:sp>
        <p:nvSpPr>
          <p:cNvPr id="4" name="Date Placeholder 3"/>
          <p:cNvSpPr>
            <a:spLocks noGrp="1"/>
          </p:cNvSpPr>
          <p:nvPr>
            <p:ph type="dt" sz="half" idx="10"/>
          </p:nvPr>
        </p:nvSpPr>
        <p:spPr/>
        <p:txBody>
          <a:bodyPr/>
          <a:lstStyle/>
          <a:p>
            <a:fld id="{16B32BAB-77D3-4047-8DFE-3A6A9066B4F1}" type="datetime1">
              <a:rPr lang="en-US" smtClean="0"/>
              <a:t>8/26/15</a:t>
            </a:fld>
            <a:endParaRPr lang="en-US"/>
          </a:p>
        </p:txBody>
      </p:sp>
      <p:sp>
        <p:nvSpPr>
          <p:cNvPr id="5" name="Slide Number Placeholder 4"/>
          <p:cNvSpPr>
            <a:spLocks noGrp="1"/>
          </p:cNvSpPr>
          <p:nvPr>
            <p:ph type="sldNum" sz="quarter" idx="12"/>
          </p:nvPr>
        </p:nvSpPr>
        <p:spPr/>
        <p:txBody>
          <a:bodyPr/>
          <a:lstStyle/>
          <a:p>
            <a:fld id="{B96BD33D-A6B0-A142-AF49-03E0DEC8BA40}" type="slidenum">
              <a:rPr lang="en-US" smtClean="0"/>
              <a:pPr/>
              <a:t>19</a:t>
            </a:fld>
            <a:endParaRPr lang="en-US"/>
          </a:p>
        </p:txBody>
      </p:sp>
      <p:pic>
        <p:nvPicPr>
          <p:cNvPr id="7" name="Picture 6" descr="Rplot_Metric_Present_FDSN_3_5_20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867" y="1283475"/>
            <a:ext cx="6519333" cy="5037667"/>
          </a:xfrm>
          <a:prstGeom prst="rect">
            <a:avLst/>
          </a:prstGeom>
        </p:spPr>
      </p:pic>
    </p:spTree>
    <p:extLst>
      <p:ext uri="{BB962C8B-B14F-4D97-AF65-F5344CB8AC3E}">
        <p14:creationId xmlns:p14="http://schemas.microsoft.com/office/powerpoint/2010/main" val="2782269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46" y="228600"/>
            <a:ext cx="8229600" cy="914400"/>
          </a:xfrm>
        </p:spPr>
        <p:txBody>
          <a:bodyPr>
            <a:normAutofit/>
          </a:bodyPr>
          <a:lstStyle/>
          <a:p>
            <a:r>
              <a:rPr lang="en-US" dirty="0" smtClean="0"/>
              <a:t>Quality Assurance Using MUSTANG</a:t>
            </a:r>
            <a:br>
              <a:rPr lang="en-US" dirty="0" smtClean="0"/>
            </a:br>
            <a:r>
              <a:rPr lang="en-US" sz="1600" b="1" dirty="0" smtClean="0"/>
              <a:t>Modular Utility for Statistical Knowledge Gathering</a:t>
            </a:r>
            <a:endParaRPr lang="en-US" sz="2667" b="1" dirty="0"/>
          </a:p>
        </p:txBody>
      </p:sp>
      <p:sp>
        <p:nvSpPr>
          <p:cNvPr id="6" name="Content Placeholder 5"/>
          <p:cNvSpPr>
            <a:spLocks noGrp="1"/>
          </p:cNvSpPr>
          <p:nvPr>
            <p:ph sz="quarter" idx="2"/>
          </p:nvPr>
        </p:nvSpPr>
        <p:spPr/>
        <p:txBody>
          <a:bodyPr>
            <a:normAutofit fontScale="85000" lnSpcReduction="20000"/>
          </a:bodyPr>
          <a:lstStyle/>
          <a:p>
            <a:r>
              <a:rPr lang="en-US" dirty="0" smtClean="0"/>
              <a:t>What is MUSTANG</a:t>
            </a:r>
          </a:p>
          <a:p>
            <a:r>
              <a:rPr lang="en-US" sz="2400" dirty="0"/>
              <a:t>MUSTANG is an automated data quality assurance system that stores measurements of seismic data quality for the entire IRIS archive and makes them available to the community through standard web services.</a:t>
            </a:r>
          </a:p>
          <a:p>
            <a:endParaRPr lang="en-US" sz="1200" dirty="0"/>
          </a:p>
          <a:p>
            <a:r>
              <a:rPr lang="en-US" sz="2400" dirty="0"/>
              <a:t>Currently, 45 metrics are calculated.</a:t>
            </a:r>
          </a:p>
          <a:p>
            <a:endParaRPr lang="en-US" sz="1200" dirty="0"/>
          </a:p>
          <a:p>
            <a:r>
              <a:rPr lang="en-US" sz="2400" dirty="0"/>
              <a:t>The system is modular; new metrics can be added readily.</a:t>
            </a:r>
          </a:p>
          <a:p>
            <a:endParaRPr lang="en-US" sz="1200" dirty="0"/>
          </a:p>
          <a:p>
            <a:r>
              <a:rPr lang="en-US" sz="2400" dirty="0"/>
              <a:t>MUSTANG will have the capability to automatically update metrics values when the data, metadata, or metrics algorithm changes.</a:t>
            </a:r>
          </a:p>
          <a:p>
            <a:pPr lvl="2"/>
            <a:endParaRPr lang="en-US" dirty="0" smtClean="0"/>
          </a:p>
          <a:p>
            <a:endParaRPr lang="en-US" dirty="0"/>
          </a:p>
        </p:txBody>
      </p:sp>
      <p:pic>
        <p:nvPicPr>
          <p:cNvPr id="5" name="Picture 4" descr="mustang_4.jpg"/>
          <p:cNvPicPr>
            <a:picLocks noChangeAspect="1"/>
          </p:cNvPicPr>
          <p:nvPr/>
        </p:nvPicPr>
        <p:blipFill>
          <a:blip r:embed="rId2"/>
          <a:stretch>
            <a:fillRect/>
          </a:stretch>
        </p:blipFill>
        <p:spPr>
          <a:xfrm>
            <a:off x="0" y="1216152"/>
            <a:ext cx="4575072" cy="30524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IRIS System for Portable Assessment of Quality (ISPAQ) – a work in Progress</a:t>
            </a:r>
            <a:endParaRPr lang="en-US" dirty="0"/>
          </a:p>
        </p:txBody>
      </p:sp>
      <p:sp>
        <p:nvSpPr>
          <p:cNvPr id="3" name="Content Placeholder 2"/>
          <p:cNvSpPr>
            <a:spLocks noGrp="1"/>
          </p:cNvSpPr>
          <p:nvPr>
            <p:ph sz="quarter" idx="1"/>
          </p:nvPr>
        </p:nvSpPr>
        <p:spPr>
          <a:xfrm>
            <a:off x="457199" y="1219200"/>
            <a:ext cx="8593667" cy="4937760"/>
          </a:xfrm>
        </p:spPr>
        <p:txBody>
          <a:bodyPr/>
          <a:lstStyle/>
          <a:p>
            <a:r>
              <a:rPr lang="en-US" dirty="0" smtClean="0"/>
              <a:t>MUSTANG is a very large system with many dependencies</a:t>
            </a:r>
          </a:p>
          <a:p>
            <a:pPr lvl="1"/>
            <a:r>
              <a:rPr lang="en-US" dirty="0" smtClean="0"/>
              <a:t>Web services</a:t>
            </a:r>
          </a:p>
          <a:p>
            <a:pPr lvl="1"/>
            <a:r>
              <a:rPr lang="en-US" dirty="0" err="1" smtClean="0"/>
              <a:t>Postgres</a:t>
            </a:r>
            <a:r>
              <a:rPr lang="en-US" dirty="0" smtClean="0"/>
              <a:t> DBMS</a:t>
            </a:r>
          </a:p>
          <a:p>
            <a:pPr lvl="1"/>
            <a:r>
              <a:rPr lang="en-US" dirty="0" smtClean="0"/>
              <a:t>PASTURE recalculation</a:t>
            </a:r>
          </a:p>
          <a:p>
            <a:pPr lvl="1"/>
            <a:r>
              <a:rPr lang="en-US" dirty="0" smtClean="0"/>
              <a:t>Scalable to many terabytes of data holdings and thousands of seismic statins</a:t>
            </a:r>
          </a:p>
          <a:p>
            <a:pPr lvl="1"/>
            <a:r>
              <a:rPr lang="en-US" dirty="0" smtClean="0"/>
              <a:t>etc.</a:t>
            </a:r>
          </a:p>
          <a:p>
            <a:pPr lvl="1"/>
            <a:endParaRPr lang="en-US" dirty="0"/>
          </a:p>
        </p:txBody>
      </p:sp>
    </p:spTree>
    <p:extLst>
      <p:ext uri="{BB962C8B-B14F-4D97-AF65-F5344CB8AC3E}">
        <p14:creationId xmlns:p14="http://schemas.microsoft.com/office/powerpoint/2010/main" val="1342283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ISPAQ</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Most networks operate a smaller network with at most a few hundred stations</a:t>
            </a:r>
          </a:p>
          <a:p>
            <a:r>
              <a:rPr lang="en-US" dirty="0" smtClean="0"/>
              <a:t>They know when changes occur in metadata, or time series, </a:t>
            </a:r>
            <a:r>
              <a:rPr lang="en-US" dirty="0" err="1" smtClean="0"/>
              <a:t>etc</a:t>
            </a:r>
            <a:endParaRPr lang="en-US" dirty="0" smtClean="0"/>
          </a:p>
          <a:p>
            <a:r>
              <a:rPr lang="en-US" dirty="0" smtClean="0"/>
              <a:t>ISPAQ will leverage this as a system that is scriptable and will execute specific metric calculations against </a:t>
            </a:r>
            <a:r>
              <a:rPr lang="en-US" dirty="0" err="1" smtClean="0"/>
              <a:t>specfic</a:t>
            </a:r>
            <a:r>
              <a:rPr lang="en-US" dirty="0" smtClean="0"/>
              <a:t> data targets</a:t>
            </a:r>
          </a:p>
          <a:p>
            <a:pPr lvl="1"/>
            <a:r>
              <a:rPr lang="en-US" dirty="0" smtClean="0"/>
              <a:t>Will use the existing MUSTANG metric calculators that are in the CRAN repository</a:t>
            </a:r>
          </a:p>
          <a:p>
            <a:pPr lvl="1"/>
            <a:r>
              <a:rPr lang="en-US" dirty="0" smtClean="0"/>
              <a:t>Will work with a system that has web services in place (SeisComp3)</a:t>
            </a:r>
          </a:p>
          <a:p>
            <a:pPr lvl="1"/>
            <a:r>
              <a:rPr lang="en-US" dirty="0" smtClean="0"/>
              <a:t>Will work with local waveform and metadata files</a:t>
            </a:r>
          </a:p>
          <a:p>
            <a:pPr lvl="1"/>
            <a:r>
              <a:rPr lang="en-US" dirty="0" smtClean="0"/>
              <a:t>Will store results as simple text files</a:t>
            </a:r>
            <a:endParaRPr lang="en-US" dirty="0"/>
          </a:p>
        </p:txBody>
      </p:sp>
    </p:spTree>
    <p:extLst>
      <p:ext uri="{BB962C8B-B14F-4D97-AF65-F5344CB8AC3E}">
        <p14:creationId xmlns:p14="http://schemas.microsoft.com/office/powerpoint/2010/main" val="93218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ISPAQ</a:t>
            </a:r>
            <a:endParaRPr lang="en-US" dirty="0"/>
          </a:p>
        </p:txBody>
      </p:sp>
      <p:sp>
        <p:nvSpPr>
          <p:cNvPr id="3" name="Content Placeholder 2"/>
          <p:cNvSpPr>
            <a:spLocks noGrp="1"/>
          </p:cNvSpPr>
          <p:nvPr>
            <p:ph sz="quarter" idx="1"/>
          </p:nvPr>
        </p:nvSpPr>
        <p:spPr/>
        <p:txBody>
          <a:bodyPr/>
          <a:lstStyle/>
          <a:p>
            <a:r>
              <a:rPr lang="en-US" dirty="0" smtClean="0"/>
              <a:t>When completed, ISPAQ should provide a portable solution that can be used with smaller networks in a much less complicated environment than is found at the IRIS DMC</a:t>
            </a:r>
          </a:p>
          <a:p>
            <a:r>
              <a:rPr lang="en-US" dirty="0" smtClean="0"/>
              <a:t>But the metrics will be calculated using identical algorithms</a:t>
            </a:r>
          </a:p>
          <a:p>
            <a:r>
              <a:rPr lang="en-US" dirty="0" smtClean="0"/>
              <a:t>Hope to extend ISPAQ across the FDSN</a:t>
            </a:r>
            <a:endParaRPr lang="en-US" dirty="0"/>
          </a:p>
        </p:txBody>
      </p:sp>
    </p:spTree>
    <p:extLst>
      <p:ext uri="{BB962C8B-B14F-4D97-AF65-F5344CB8AC3E}">
        <p14:creationId xmlns:p14="http://schemas.microsoft.com/office/powerpoint/2010/main" val="32776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57407"/>
            <a:ext cx="7953375" cy="491244"/>
          </a:xfrm>
        </p:spPr>
        <p:txBody>
          <a:bodyPr>
            <a:normAutofit fontScale="90000"/>
          </a:bodyPr>
          <a:lstStyle/>
          <a:p>
            <a:r>
              <a:rPr lang="en-US" dirty="0" smtClean="0"/>
              <a:t>IRIS DMC: </a:t>
            </a:r>
            <a:br>
              <a:rPr lang="en-US" dirty="0" smtClean="0"/>
            </a:br>
            <a:r>
              <a:rPr lang="en-US" dirty="0" smtClean="0"/>
              <a:t>Research Ready Data Sets</a:t>
            </a:r>
            <a:endParaRPr lang="en-US" sz="2800" dirty="0">
              <a:latin typeface="+mj-lt"/>
            </a:endParaRPr>
          </a:p>
        </p:txBody>
      </p:sp>
      <p:pic>
        <p:nvPicPr>
          <p:cNvPr id="4" name="Picture 3"/>
          <p:cNvPicPr>
            <a:picLocks noChangeAspect="1"/>
          </p:cNvPicPr>
          <p:nvPr/>
        </p:nvPicPr>
        <p:blipFill>
          <a:blip r:embed="rId3"/>
          <a:stretch>
            <a:fillRect/>
          </a:stretch>
        </p:blipFill>
        <p:spPr>
          <a:xfrm>
            <a:off x="230117" y="3948484"/>
            <a:ext cx="3530869" cy="708291"/>
          </a:xfrm>
          <a:prstGeom prst="rect">
            <a:avLst/>
          </a:prstGeom>
        </p:spPr>
      </p:pic>
      <p:sp>
        <p:nvSpPr>
          <p:cNvPr id="5" name="Rectangle 4"/>
          <p:cNvSpPr/>
          <p:nvPr/>
        </p:nvSpPr>
        <p:spPr>
          <a:xfrm>
            <a:off x="603498" y="1896901"/>
            <a:ext cx="2784107"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MUSTANG Metric Estimators</a:t>
            </a:r>
          </a:p>
          <a:p>
            <a:pPr algn="ctr"/>
            <a:r>
              <a:rPr lang="en-US" sz="1200" dirty="0" smtClean="0">
                <a:solidFill>
                  <a:schemeClr val="tx1"/>
                </a:solidFill>
              </a:rPr>
              <a:t>Gaps, overlaps, completeness, signal to noise, power density, pdf mode changes,</a:t>
            </a:r>
          </a:p>
          <a:p>
            <a:pPr algn="ctr"/>
            <a:r>
              <a:rPr lang="en-US" sz="1200" dirty="0" smtClean="0">
                <a:solidFill>
                  <a:schemeClr val="tx1"/>
                </a:solidFill>
              </a:rPr>
              <a:t>Glitches, (~24 metrics in phase 2) </a:t>
            </a:r>
            <a:endParaRPr lang="en-US" sz="1200" dirty="0">
              <a:solidFill>
                <a:schemeClr val="tx1"/>
              </a:solidFill>
            </a:endParaRPr>
          </a:p>
        </p:txBody>
      </p:sp>
      <p:cxnSp>
        <p:nvCxnSpPr>
          <p:cNvPr id="8" name="Straight Connector 7"/>
          <p:cNvCxnSpPr>
            <a:stCxn id="5" idx="2"/>
          </p:cNvCxnSpPr>
          <p:nvPr/>
        </p:nvCxnSpPr>
        <p:spPr>
          <a:xfrm rot="5400000">
            <a:off x="616226" y="2569157"/>
            <a:ext cx="993219" cy="17654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 idx="2"/>
          </p:cNvCxnSpPr>
          <p:nvPr/>
        </p:nvCxnSpPr>
        <p:spPr>
          <a:xfrm rot="16200000" flipH="1">
            <a:off x="2381661" y="2569156"/>
            <a:ext cx="993219" cy="17654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 name="Group 74"/>
          <p:cNvGrpSpPr/>
          <p:nvPr/>
        </p:nvGrpSpPr>
        <p:grpSpPr>
          <a:xfrm>
            <a:off x="3387605" y="1898489"/>
            <a:ext cx="2050350" cy="1058364"/>
            <a:chOff x="3387605" y="1898489"/>
            <a:chExt cx="2050350" cy="1058364"/>
          </a:xfrm>
        </p:grpSpPr>
        <p:sp>
          <p:nvSpPr>
            <p:cNvPr id="6" name="Rectangle 5"/>
            <p:cNvSpPr/>
            <p:nvPr/>
          </p:nvSpPr>
          <p:spPr>
            <a:xfrm>
              <a:off x="4019207" y="1898489"/>
              <a:ext cx="1418748"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PostgreSQL Database</a:t>
              </a:r>
            </a:p>
          </p:txBody>
        </p:sp>
        <p:cxnSp>
          <p:nvCxnSpPr>
            <p:cNvPr id="13" name="Straight Connector 12"/>
            <p:cNvCxnSpPr>
              <a:stCxn id="5" idx="3"/>
              <a:endCxn id="6" idx="1"/>
            </p:cNvCxnSpPr>
            <p:nvPr/>
          </p:nvCxnSpPr>
          <p:spPr>
            <a:xfrm>
              <a:off x="3387605" y="2426083"/>
              <a:ext cx="631602" cy="1588"/>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73"/>
          <p:cNvGrpSpPr/>
          <p:nvPr/>
        </p:nvGrpSpPr>
        <p:grpSpPr>
          <a:xfrm>
            <a:off x="5437955" y="1895311"/>
            <a:ext cx="3449341" cy="1059953"/>
            <a:chOff x="5437955" y="1895311"/>
            <a:chExt cx="3449341" cy="1059953"/>
          </a:xfrm>
        </p:grpSpPr>
        <p:sp>
          <p:nvSpPr>
            <p:cNvPr id="16" name="Rectangle 15"/>
            <p:cNvSpPr/>
            <p:nvPr/>
          </p:nvSpPr>
          <p:spPr>
            <a:xfrm>
              <a:off x="6206770" y="1896900"/>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Data Quality Technician</a:t>
              </a:r>
            </a:p>
          </p:txBody>
        </p:sp>
        <p:sp>
          <p:nvSpPr>
            <p:cNvPr id="17" name="Rectangle 16"/>
            <p:cNvSpPr/>
            <p:nvPr/>
          </p:nvSpPr>
          <p:spPr>
            <a:xfrm>
              <a:off x="7881450" y="1895311"/>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Domestic &amp; Non-US</a:t>
              </a:r>
            </a:p>
            <a:p>
              <a:pPr algn="ctr"/>
              <a:r>
                <a:rPr lang="en-US" sz="1200" dirty="0" smtClean="0">
                  <a:solidFill>
                    <a:schemeClr val="tx1"/>
                  </a:solidFill>
                </a:rPr>
                <a:t>Network Operators</a:t>
              </a:r>
            </a:p>
          </p:txBody>
        </p:sp>
        <p:cxnSp>
          <p:nvCxnSpPr>
            <p:cNvPr id="18" name="Straight Connector 17"/>
            <p:cNvCxnSpPr>
              <a:stCxn id="6" idx="3"/>
              <a:endCxn id="16" idx="1"/>
            </p:cNvCxnSpPr>
            <p:nvPr/>
          </p:nvCxnSpPr>
          <p:spPr>
            <a:xfrm flipV="1">
              <a:off x="5437955" y="2426082"/>
              <a:ext cx="768815" cy="1589"/>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3"/>
              <a:endCxn id="17" idx="1"/>
            </p:cNvCxnSpPr>
            <p:nvPr/>
          </p:nvCxnSpPr>
          <p:spPr>
            <a:xfrm flipV="1">
              <a:off x="7212616" y="2424493"/>
              <a:ext cx="668834" cy="1589"/>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48"/>
          <p:cNvGrpSpPr/>
          <p:nvPr/>
        </p:nvGrpSpPr>
        <p:grpSpPr>
          <a:xfrm>
            <a:off x="1988344" y="1349845"/>
            <a:ext cx="6389617" cy="547850"/>
            <a:chOff x="1994758" y="1349845"/>
            <a:chExt cx="6389617" cy="547850"/>
          </a:xfrm>
        </p:grpSpPr>
        <p:cxnSp>
          <p:nvCxnSpPr>
            <p:cNvPr id="37" name="Straight Arrow Connector 36"/>
            <p:cNvCxnSpPr>
              <a:endCxn id="5" idx="0"/>
            </p:cNvCxnSpPr>
            <p:nvPr/>
          </p:nvCxnSpPr>
          <p:spPr>
            <a:xfrm rot="5400000">
              <a:off x="1723215" y="1624564"/>
              <a:ext cx="544674" cy="158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995552" y="1349845"/>
              <a:ext cx="6388823" cy="317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17" idx="0"/>
            </p:cNvCxnSpPr>
            <p:nvPr/>
          </p:nvCxnSpPr>
          <p:spPr>
            <a:xfrm rot="5400000">
              <a:off x="8113230" y="1624166"/>
              <a:ext cx="542288" cy="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4000634" y="5347999"/>
            <a:ext cx="1418748" cy="10583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Researcher Specifies  Required Data Metric Constraints</a:t>
            </a:r>
          </a:p>
        </p:txBody>
      </p:sp>
      <p:grpSp>
        <p:nvGrpSpPr>
          <p:cNvPr id="11" name="Group 75"/>
          <p:cNvGrpSpPr/>
          <p:nvPr/>
        </p:nvGrpSpPr>
        <p:grpSpPr>
          <a:xfrm>
            <a:off x="4007603" y="2956853"/>
            <a:ext cx="1418748" cy="2391147"/>
            <a:chOff x="4007603" y="2956853"/>
            <a:chExt cx="1418748" cy="2391147"/>
          </a:xfrm>
        </p:grpSpPr>
        <p:sp>
          <p:nvSpPr>
            <p:cNvPr id="55" name="Rectangle 54"/>
            <p:cNvSpPr/>
            <p:nvPr/>
          </p:nvSpPr>
          <p:spPr>
            <a:xfrm>
              <a:off x="4007603" y="3740885"/>
              <a:ext cx="1418748"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DMC Filters Data Request  Using Defined Constraints</a:t>
              </a:r>
            </a:p>
          </p:txBody>
        </p:sp>
        <p:cxnSp>
          <p:nvCxnSpPr>
            <p:cNvPr id="56" name="Straight Connector 55"/>
            <p:cNvCxnSpPr>
              <a:stCxn id="50" idx="0"/>
              <a:endCxn id="55" idx="2"/>
            </p:cNvCxnSpPr>
            <p:nvPr/>
          </p:nvCxnSpPr>
          <p:spPr>
            <a:xfrm rot="5400000" flipH="1" flipV="1">
              <a:off x="4439117" y="5070140"/>
              <a:ext cx="548750" cy="6969"/>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5" idx="0"/>
              <a:endCxn id="6" idx="2"/>
            </p:cNvCxnSpPr>
            <p:nvPr/>
          </p:nvCxnSpPr>
          <p:spPr>
            <a:xfrm rot="5400000" flipH="1" flipV="1">
              <a:off x="4330763" y="3343067"/>
              <a:ext cx="784032" cy="11604"/>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77"/>
          <p:cNvGrpSpPr/>
          <p:nvPr/>
        </p:nvGrpSpPr>
        <p:grpSpPr>
          <a:xfrm>
            <a:off x="5419383" y="4270067"/>
            <a:ext cx="2501477" cy="1607114"/>
            <a:chOff x="5419383" y="4270067"/>
            <a:chExt cx="2501477" cy="1607114"/>
          </a:xfrm>
        </p:grpSpPr>
        <p:grpSp>
          <p:nvGrpSpPr>
            <p:cNvPr id="14" name="Group 72"/>
            <p:cNvGrpSpPr/>
            <p:nvPr/>
          </p:nvGrpSpPr>
          <p:grpSpPr>
            <a:xfrm>
              <a:off x="5419383" y="4270067"/>
              <a:ext cx="1687416" cy="1607114"/>
              <a:chOff x="5419383" y="4270067"/>
              <a:chExt cx="650175" cy="1607114"/>
            </a:xfrm>
          </p:grpSpPr>
          <p:cxnSp>
            <p:nvCxnSpPr>
              <p:cNvPr id="65" name="Straight Connector 64"/>
              <p:cNvCxnSpPr>
                <a:stCxn id="55" idx="3"/>
              </p:cNvCxnSpPr>
              <p:nvPr/>
            </p:nvCxnSpPr>
            <p:spPr>
              <a:xfrm>
                <a:off x="5426351" y="4270067"/>
                <a:ext cx="643206" cy="1588"/>
              </a:xfrm>
              <a:prstGeom prst="line">
                <a:avLst/>
              </a:prstGeom>
              <a:ln>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flipH="1" flipV="1">
                <a:off x="5263862" y="5064159"/>
                <a:ext cx="1599787" cy="11604"/>
              </a:xfrm>
              <a:prstGeom prst="line">
                <a:avLst/>
              </a:prstGeom>
              <a:ln>
                <a:solidFill>
                  <a:srgbClr val="00009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50" idx="3"/>
              </p:cNvCxnSpPr>
              <p:nvPr/>
            </p:nvCxnSpPr>
            <p:spPr>
              <a:xfrm rot="10800000" flipV="1">
                <a:off x="5419383" y="5869857"/>
                <a:ext cx="638575" cy="7324"/>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a:off x="6195039" y="4799249"/>
              <a:ext cx="1725821" cy="548751"/>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Filtered Data Request Returned to Researcher </a:t>
              </a:r>
              <a:endParaRPr lang="en-US" sz="1200" dirty="0">
                <a:solidFill>
                  <a:srgbClr val="000000"/>
                </a:solidFill>
              </a:endParaRPr>
            </a:p>
          </p:txBody>
        </p:sp>
      </p:grpSp>
      <p:sp>
        <p:nvSpPr>
          <p:cNvPr id="82" name="TextBox 81"/>
          <p:cNvSpPr txBox="1"/>
          <p:nvPr/>
        </p:nvSpPr>
        <p:spPr>
          <a:xfrm>
            <a:off x="603498" y="4799249"/>
            <a:ext cx="2919264" cy="369332"/>
          </a:xfrm>
          <a:prstGeom prst="rect">
            <a:avLst/>
          </a:prstGeom>
          <a:noFill/>
        </p:spPr>
        <p:txBody>
          <a:bodyPr wrap="none" rtlCol="0">
            <a:spAutoFit/>
          </a:bodyPr>
          <a:lstStyle/>
          <a:p>
            <a:r>
              <a:rPr lang="en-US" dirty="0" smtClean="0">
                <a:solidFill>
                  <a:srgbClr val="FFFFFF"/>
                </a:solidFill>
              </a:rPr>
              <a:t>Archived and Real Time Data</a:t>
            </a:r>
            <a:endParaRPr lang="en-US" dirty="0">
              <a:solidFill>
                <a:srgbClr val="FFFFFF"/>
              </a:solidFill>
            </a:endParaRPr>
          </a:p>
        </p:txBody>
      </p:sp>
      <p:sp>
        <p:nvSpPr>
          <p:cNvPr id="32" name="TextBox 31"/>
          <p:cNvSpPr txBox="1"/>
          <p:nvPr/>
        </p:nvSpPr>
        <p:spPr>
          <a:xfrm>
            <a:off x="5702300" y="3740885"/>
            <a:ext cx="2623397" cy="369332"/>
          </a:xfrm>
          <a:prstGeom prst="rect">
            <a:avLst/>
          </a:prstGeom>
          <a:noFill/>
        </p:spPr>
        <p:txBody>
          <a:bodyPr wrap="none" rtlCol="0">
            <a:spAutoFit/>
          </a:bodyPr>
          <a:lstStyle/>
          <a:p>
            <a:r>
              <a:rPr lang="en-US" dirty="0" smtClean="0">
                <a:solidFill>
                  <a:srgbClr val="FF0000"/>
                </a:solidFill>
              </a:rPr>
              <a:t>Research Ready Data Sets</a:t>
            </a:r>
            <a:endParaRPr lang="en-US" dirty="0">
              <a:solidFill>
                <a:srgbClr val="FF0000"/>
              </a:solidFill>
            </a:endParaRPr>
          </a:p>
        </p:txBody>
      </p:sp>
    </p:spTree>
    <p:custDataLst>
      <p:tags r:id="rId1"/>
    </p:custDataLst>
    <p:extLst>
      <p:ext uri="{BB962C8B-B14F-4D97-AF65-F5344CB8AC3E}">
        <p14:creationId xmlns:p14="http://schemas.microsoft.com/office/powerpoint/2010/main" val="2874980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More Information:</a:t>
            </a:r>
          </a:p>
        </p:txBody>
      </p:sp>
      <p:sp>
        <p:nvSpPr>
          <p:cNvPr id="4" name="Date Placeholder 3"/>
          <p:cNvSpPr>
            <a:spLocks noGrp="1"/>
          </p:cNvSpPr>
          <p:nvPr>
            <p:ph type="dt" sz="half" idx="10"/>
          </p:nvPr>
        </p:nvSpPr>
        <p:spPr/>
        <p:txBody>
          <a:bodyPr/>
          <a:lstStyle/>
          <a:p>
            <a:fld id="{A664A2A3-C8AF-1140-B8C2-5F801800414D}" type="datetime1">
              <a:rPr lang="en-US" smtClean="0"/>
              <a:t>8/26/15</a:t>
            </a:fld>
            <a:endParaRPr lang="en-US"/>
          </a:p>
        </p:txBody>
      </p:sp>
      <p:sp>
        <p:nvSpPr>
          <p:cNvPr id="5" name="Slide Number Placeholder 4"/>
          <p:cNvSpPr>
            <a:spLocks noGrp="1"/>
          </p:cNvSpPr>
          <p:nvPr>
            <p:ph type="sldNum" sz="quarter" idx="12"/>
          </p:nvPr>
        </p:nvSpPr>
        <p:spPr/>
        <p:txBody>
          <a:bodyPr/>
          <a:lstStyle/>
          <a:p>
            <a:fld id="{B96BD33D-A6B0-A142-AF49-03E0DEC8BA40}" type="slidenum">
              <a:rPr lang="en-US"/>
              <a:pPr/>
              <a:t>24</a:t>
            </a:fld>
            <a:endParaRPr lang="en-US"/>
          </a:p>
        </p:txBody>
      </p:sp>
      <p:sp>
        <p:nvSpPr>
          <p:cNvPr id="6" name="Content Placeholder 2"/>
          <p:cNvSpPr>
            <a:spLocks noGrp="1"/>
          </p:cNvSpPr>
          <p:nvPr>
            <p:ph idx="1"/>
          </p:nvPr>
        </p:nvSpPr>
        <p:spPr>
          <a:xfrm>
            <a:off x="457200" y="1600200"/>
            <a:ext cx="8229600" cy="4525963"/>
          </a:xfrm>
        </p:spPr>
        <p:txBody>
          <a:bodyPr>
            <a:normAutofit/>
          </a:bodyPr>
          <a:lstStyle/>
          <a:p>
            <a:pPr marL="0" indent="0">
              <a:buNone/>
            </a:pPr>
            <a:endParaRPr lang="en-US" sz="1800" dirty="0"/>
          </a:p>
          <a:p>
            <a:pPr indent="0">
              <a:buNone/>
              <a:tabLst>
                <a:tab pos="342900" algn="l"/>
              </a:tabLst>
            </a:pPr>
            <a:r>
              <a:rPr lang="en-US" sz="2400" dirty="0"/>
              <a:t>MUSTANG Services</a:t>
            </a:r>
          </a:p>
          <a:p>
            <a:pPr indent="0">
              <a:buNone/>
            </a:pPr>
            <a:r>
              <a:rPr lang="en-US" sz="2000" dirty="0">
                <a:hlinkClick r:id="rId2"/>
              </a:rPr>
              <a:t>http://services.iris.edu/mustang</a:t>
            </a:r>
            <a:endParaRPr lang="en-US" sz="2000" dirty="0"/>
          </a:p>
          <a:p>
            <a:pPr marL="0" indent="0">
              <a:buNone/>
            </a:pPr>
            <a:endParaRPr lang="en-US" sz="2400" dirty="0"/>
          </a:p>
          <a:p>
            <a:pPr indent="0">
              <a:buNone/>
            </a:pPr>
            <a:r>
              <a:rPr lang="en-US" sz="2400" dirty="0"/>
              <a:t>MUSTANG Tutorial</a:t>
            </a:r>
            <a:endParaRPr lang="en-US" sz="1800" dirty="0"/>
          </a:p>
          <a:p>
            <a:pPr indent="0">
              <a:buNone/>
            </a:pPr>
            <a:r>
              <a:rPr lang="en-US" sz="2000" dirty="0">
                <a:hlinkClick r:id="rId3"/>
              </a:rPr>
              <a:t>http://ds.iris.edu/ds/nodes/dmc/tutorials/getting-started-with-mustang/</a:t>
            </a:r>
            <a:endParaRPr lang="en-US" sz="2000" dirty="0"/>
          </a:p>
          <a:p>
            <a:endParaRPr lang="en-US" sz="2400" dirty="0"/>
          </a:p>
          <a:p>
            <a:pPr indent="0">
              <a:buNone/>
              <a:tabLst>
                <a:tab pos="0" algn="l"/>
              </a:tabLst>
            </a:pPr>
            <a:r>
              <a:rPr lang="en-US" sz="2400" dirty="0"/>
              <a:t>Quality Assurance at the IRIS DMC</a:t>
            </a:r>
          </a:p>
          <a:p>
            <a:pPr indent="0">
              <a:buNone/>
            </a:pPr>
            <a:r>
              <a:rPr lang="en-US" sz="2000" dirty="0">
                <a:hlinkClick r:id="rId4"/>
              </a:rPr>
              <a:t>http://ds.iris.edu/ds/nodes/dmc/quality-assurance</a:t>
            </a:r>
            <a:endParaRPr lang="en-US" sz="2000" dirty="0"/>
          </a:p>
        </p:txBody>
      </p:sp>
    </p:spTree>
    <p:extLst>
      <p:ext uri="{BB962C8B-B14F-4D97-AF65-F5344CB8AC3E}">
        <p14:creationId xmlns:p14="http://schemas.microsoft.com/office/powerpoint/2010/main" val="32517132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Thanks for your attention</a:t>
            </a:r>
            <a:endParaRPr lang="en-US" dirty="0"/>
          </a:p>
        </p:txBody>
      </p:sp>
      <p:sp>
        <p:nvSpPr>
          <p:cNvPr id="4" name="Date Placeholder 3"/>
          <p:cNvSpPr>
            <a:spLocks noGrp="1"/>
          </p:cNvSpPr>
          <p:nvPr>
            <p:ph type="dt" sz="half" idx="10"/>
          </p:nvPr>
        </p:nvSpPr>
        <p:spPr/>
        <p:txBody>
          <a:bodyPr/>
          <a:lstStyle/>
          <a:p>
            <a:fld id="{A664A2A3-C8AF-1140-B8C2-5F801800414D}" type="datetime1">
              <a:rPr lang="en-US" smtClean="0"/>
              <a:t>8/26/15</a:t>
            </a:fld>
            <a:endParaRPr lang="en-US"/>
          </a:p>
        </p:txBody>
      </p:sp>
      <p:sp>
        <p:nvSpPr>
          <p:cNvPr id="5" name="Slide Number Placeholder 4"/>
          <p:cNvSpPr>
            <a:spLocks noGrp="1"/>
          </p:cNvSpPr>
          <p:nvPr>
            <p:ph type="sldNum" sz="quarter" idx="12"/>
          </p:nvPr>
        </p:nvSpPr>
        <p:spPr/>
        <p:txBody>
          <a:bodyPr/>
          <a:lstStyle/>
          <a:p>
            <a:fld id="{B96BD33D-A6B0-A142-AF49-03E0DEC8BA40}" type="slidenum">
              <a:rPr lang="en-US" smtClean="0"/>
              <a:pPr/>
              <a:t>25</a:t>
            </a:fld>
            <a:endParaRPr lang="en-US"/>
          </a:p>
        </p:txBody>
      </p:sp>
    </p:spTree>
    <p:extLst>
      <p:ext uri="{BB962C8B-B14F-4D97-AF65-F5344CB8AC3E}">
        <p14:creationId xmlns:p14="http://schemas.microsoft.com/office/powerpoint/2010/main" val="10082847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57407"/>
            <a:ext cx="7953375" cy="491244"/>
          </a:xfrm>
        </p:spPr>
        <p:txBody>
          <a:bodyPr>
            <a:normAutofit fontScale="90000"/>
          </a:bodyPr>
          <a:lstStyle/>
          <a:p>
            <a:r>
              <a:rPr lang="en-US" dirty="0" smtClean="0"/>
              <a:t>IRIS DMC: </a:t>
            </a:r>
            <a:br>
              <a:rPr lang="en-US" dirty="0" smtClean="0"/>
            </a:br>
            <a:r>
              <a:rPr lang="en-US" dirty="0" smtClean="0"/>
              <a:t>Enhanced Quality Assurance</a:t>
            </a:r>
            <a:endParaRPr lang="en-US" sz="2800" dirty="0">
              <a:latin typeface="+mj-lt"/>
            </a:endParaRPr>
          </a:p>
        </p:txBody>
      </p:sp>
      <p:pic>
        <p:nvPicPr>
          <p:cNvPr id="4" name="Picture 3"/>
          <p:cNvPicPr>
            <a:picLocks noChangeAspect="1"/>
          </p:cNvPicPr>
          <p:nvPr/>
        </p:nvPicPr>
        <p:blipFill>
          <a:blip r:embed="rId3"/>
          <a:stretch>
            <a:fillRect/>
          </a:stretch>
        </p:blipFill>
        <p:spPr>
          <a:xfrm>
            <a:off x="230117" y="4545145"/>
            <a:ext cx="3530869" cy="708291"/>
          </a:xfrm>
          <a:prstGeom prst="rect">
            <a:avLst/>
          </a:prstGeom>
        </p:spPr>
      </p:pic>
      <p:sp>
        <p:nvSpPr>
          <p:cNvPr id="5" name="Rectangle 4"/>
          <p:cNvSpPr/>
          <p:nvPr/>
        </p:nvSpPr>
        <p:spPr>
          <a:xfrm>
            <a:off x="603498" y="2493562"/>
            <a:ext cx="2784107"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MUSTANG Metric Estimators</a:t>
            </a:r>
          </a:p>
          <a:p>
            <a:pPr algn="ctr"/>
            <a:r>
              <a:rPr lang="en-US" sz="1200" dirty="0" smtClean="0">
                <a:solidFill>
                  <a:schemeClr val="tx1"/>
                </a:solidFill>
              </a:rPr>
              <a:t>Gaps, overlaps, completeness, signal to noise, power density, pdf mode changes,</a:t>
            </a:r>
          </a:p>
          <a:p>
            <a:pPr algn="ctr"/>
            <a:r>
              <a:rPr lang="en-US" sz="1200" dirty="0" smtClean="0">
                <a:solidFill>
                  <a:schemeClr val="tx1"/>
                </a:solidFill>
              </a:rPr>
              <a:t>Glitches, </a:t>
            </a:r>
            <a:r>
              <a:rPr lang="en-US" sz="1200" dirty="0" smtClean="0">
                <a:solidFill>
                  <a:schemeClr val="tx1"/>
                </a:solidFill>
              </a:rPr>
              <a:t>(</a:t>
            </a:r>
            <a:r>
              <a:rPr lang="en-US" sz="1200" dirty="0" smtClean="0">
                <a:solidFill>
                  <a:schemeClr val="tx1"/>
                </a:solidFill>
              </a:rPr>
              <a:t>46</a:t>
            </a:r>
            <a:r>
              <a:rPr lang="en-US" sz="1200" dirty="0" smtClean="0">
                <a:solidFill>
                  <a:schemeClr val="tx1"/>
                </a:solidFill>
              </a:rPr>
              <a:t> </a:t>
            </a:r>
            <a:r>
              <a:rPr lang="en-US" sz="1200" dirty="0" smtClean="0">
                <a:solidFill>
                  <a:schemeClr val="tx1"/>
                </a:solidFill>
              </a:rPr>
              <a:t>metrics as of </a:t>
            </a:r>
            <a:r>
              <a:rPr lang="en-US" sz="1200" dirty="0" smtClean="0">
                <a:solidFill>
                  <a:schemeClr val="tx1"/>
                </a:solidFill>
              </a:rPr>
              <a:t>August 2015) </a:t>
            </a:r>
            <a:endParaRPr lang="en-US" sz="1200" dirty="0">
              <a:solidFill>
                <a:schemeClr val="tx1"/>
              </a:solidFill>
            </a:endParaRPr>
          </a:p>
        </p:txBody>
      </p:sp>
      <p:cxnSp>
        <p:nvCxnSpPr>
          <p:cNvPr id="8" name="Straight Connector 7"/>
          <p:cNvCxnSpPr>
            <a:stCxn id="5" idx="2"/>
          </p:cNvCxnSpPr>
          <p:nvPr/>
        </p:nvCxnSpPr>
        <p:spPr>
          <a:xfrm rot="5400000">
            <a:off x="616226" y="3165818"/>
            <a:ext cx="993219" cy="17654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 idx="2"/>
          </p:cNvCxnSpPr>
          <p:nvPr/>
        </p:nvCxnSpPr>
        <p:spPr>
          <a:xfrm rot="16200000" flipH="1">
            <a:off x="2381661" y="3165817"/>
            <a:ext cx="993219" cy="176543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 name="Group 74"/>
          <p:cNvGrpSpPr/>
          <p:nvPr/>
        </p:nvGrpSpPr>
        <p:grpSpPr>
          <a:xfrm>
            <a:off x="3387605" y="2495150"/>
            <a:ext cx="2050350" cy="1058364"/>
            <a:chOff x="3387605" y="1898489"/>
            <a:chExt cx="2050350" cy="1058364"/>
          </a:xfrm>
        </p:grpSpPr>
        <p:sp>
          <p:nvSpPr>
            <p:cNvPr id="6" name="Rectangle 5"/>
            <p:cNvSpPr/>
            <p:nvPr/>
          </p:nvSpPr>
          <p:spPr>
            <a:xfrm>
              <a:off x="4019207" y="1898489"/>
              <a:ext cx="1418748"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PostgreSQL Database</a:t>
              </a:r>
            </a:p>
          </p:txBody>
        </p:sp>
        <p:cxnSp>
          <p:nvCxnSpPr>
            <p:cNvPr id="13" name="Straight Connector 12"/>
            <p:cNvCxnSpPr>
              <a:stCxn id="5" idx="3"/>
              <a:endCxn id="6" idx="1"/>
            </p:cNvCxnSpPr>
            <p:nvPr/>
          </p:nvCxnSpPr>
          <p:spPr>
            <a:xfrm flipV="1">
              <a:off x="3387605" y="2427671"/>
              <a:ext cx="631602" cy="13711"/>
            </a:xfrm>
            <a:prstGeom prst="line">
              <a:avLst/>
            </a:prstGeom>
            <a:ln>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73"/>
          <p:cNvGrpSpPr/>
          <p:nvPr/>
        </p:nvGrpSpPr>
        <p:grpSpPr>
          <a:xfrm>
            <a:off x="5437955" y="2491972"/>
            <a:ext cx="3449341" cy="1059953"/>
            <a:chOff x="5437955" y="1895311"/>
            <a:chExt cx="3449341" cy="1059953"/>
          </a:xfrm>
        </p:grpSpPr>
        <p:sp>
          <p:nvSpPr>
            <p:cNvPr id="16" name="Rectangle 15"/>
            <p:cNvSpPr/>
            <p:nvPr/>
          </p:nvSpPr>
          <p:spPr>
            <a:xfrm>
              <a:off x="6206770" y="1896900"/>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Data Quality Technician</a:t>
              </a:r>
            </a:p>
          </p:txBody>
        </p:sp>
        <p:sp>
          <p:nvSpPr>
            <p:cNvPr id="17" name="Rectangle 16"/>
            <p:cNvSpPr/>
            <p:nvPr/>
          </p:nvSpPr>
          <p:spPr>
            <a:xfrm>
              <a:off x="7881450" y="1895311"/>
              <a:ext cx="1005846" cy="1058364"/>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Domestic &amp; Non-US</a:t>
              </a:r>
            </a:p>
            <a:p>
              <a:pPr algn="ctr"/>
              <a:r>
                <a:rPr lang="en-US" sz="1200" dirty="0" smtClean="0">
                  <a:solidFill>
                    <a:schemeClr val="tx1"/>
                  </a:solidFill>
                </a:rPr>
                <a:t>Network Operators</a:t>
              </a:r>
            </a:p>
          </p:txBody>
        </p:sp>
        <p:cxnSp>
          <p:nvCxnSpPr>
            <p:cNvPr id="18" name="Straight Connector 17"/>
            <p:cNvCxnSpPr>
              <a:stCxn id="6" idx="3"/>
              <a:endCxn id="16" idx="1"/>
            </p:cNvCxnSpPr>
            <p:nvPr/>
          </p:nvCxnSpPr>
          <p:spPr>
            <a:xfrm flipV="1">
              <a:off x="5437955" y="2426082"/>
              <a:ext cx="768815" cy="16888"/>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6" idx="3"/>
              <a:endCxn id="17" idx="1"/>
            </p:cNvCxnSpPr>
            <p:nvPr/>
          </p:nvCxnSpPr>
          <p:spPr>
            <a:xfrm flipV="1">
              <a:off x="7212616" y="2424493"/>
              <a:ext cx="668834" cy="1589"/>
            </a:xfrm>
            <a:prstGeom prst="line">
              <a:avLst/>
            </a:prstGeom>
            <a:ln>
              <a:solidFill>
                <a:srgbClr val="00009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19"/>
          <p:cNvGrpSpPr/>
          <p:nvPr/>
        </p:nvGrpSpPr>
        <p:grpSpPr>
          <a:xfrm>
            <a:off x="1988344" y="1893955"/>
            <a:ext cx="6389617" cy="549588"/>
            <a:chOff x="1988344" y="1893955"/>
            <a:chExt cx="6389617" cy="549588"/>
          </a:xfrm>
        </p:grpSpPr>
        <p:cxnSp>
          <p:nvCxnSpPr>
            <p:cNvPr id="37" name="Straight Arrow Connector 36"/>
            <p:cNvCxnSpPr/>
            <p:nvPr/>
          </p:nvCxnSpPr>
          <p:spPr>
            <a:xfrm rot="5400000">
              <a:off x="1716801" y="2170412"/>
              <a:ext cx="544674" cy="1588"/>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989138" y="1893955"/>
              <a:ext cx="6388823" cy="3178"/>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8106816" y="2170014"/>
              <a:ext cx="542288" cy="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sp>
        <p:nvSpPr>
          <p:cNvPr id="82" name="TextBox 81"/>
          <p:cNvSpPr txBox="1"/>
          <p:nvPr/>
        </p:nvSpPr>
        <p:spPr>
          <a:xfrm>
            <a:off x="603498" y="5395910"/>
            <a:ext cx="2919264" cy="369332"/>
          </a:xfrm>
          <a:prstGeom prst="rect">
            <a:avLst/>
          </a:prstGeom>
          <a:noFill/>
        </p:spPr>
        <p:txBody>
          <a:bodyPr wrap="none" rtlCol="0">
            <a:spAutoFit/>
          </a:bodyPr>
          <a:lstStyle/>
          <a:p>
            <a:r>
              <a:rPr lang="en-US" dirty="0" smtClean="0">
                <a:solidFill>
                  <a:srgbClr val="FFFFFF"/>
                </a:solidFill>
              </a:rPr>
              <a:t>Archived and Real Time Data</a:t>
            </a:r>
            <a:endParaRPr lang="en-US" dirty="0">
              <a:solidFill>
                <a:srgbClr val="FFFFFF"/>
              </a:solidFill>
            </a:endParaRPr>
          </a:p>
        </p:txBody>
      </p:sp>
    </p:spTree>
    <p:custDataLst>
      <p:tags r:id="rId1"/>
    </p:custDataLst>
    <p:extLst>
      <p:ext uri="{BB962C8B-B14F-4D97-AF65-F5344CB8AC3E}">
        <p14:creationId xmlns:p14="http://schemas.microsoft.com/office/powerpoint/2010/main" val="2874980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cs typeface="Rockwell"/>
              </a:rPr>
              <a:t>The MUSTANG System</a:t>
            </a:r>
            <a:endParaRPr lang="en-US" sz="4000" dirty="0">
              <a:latin typeface="+mn-lt"/>
              <a:cs typeface="Rockwell"/>
            </a:endParaRPr>
          </a:p>
        </p:txBody>
      </p:sp>
      <p:cxnSp>
        <p:nvCxnSpPr>
          <p:cNvPr id="33" name="Elbow Connector 32"/>
          <p:cNvCxnSpPr/>
          <p:nvPr/>
        </p:nvCxnSpPr>
        <p:spPr>
          <a:xfrm>
            <a:off x="2228605" y="3932593"/>
            <a:ext cx="440222" cy="957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9" idx="3"/>
            <a:endCxn id="12" idx="1"/>
          </p:cNvCxnSpPr>
          <p:nvPr/>
        </p:nvCxnSpPr>
        <p:spPr>
          <a:xfrm>
            <a:off x="2228605" y="3932593"/>
            <a:ext cx="440222" cy="489623"/>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7" name="Elbow Connector 96"/>
          <p:cNvCxnSpPr/>
          <p:nvPr/>
        </p:nvCxnSpPr>
        <p:spPr>
          <a:xfrm flipV="1">
            <a:off x="4094749" y="3914673"/>
            <a:ext cx="593713" cy="494407"/>
          </a:xfrm>
          <a:prstGeom prst="bentConnector3">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6" name="Group 75"/>
          <p:cNvGrpSpPr/>
          <p:nvPr/>
        </p:nvGrpSpPr>
        <p:grpSpPr>
          <a:xfrm>
            <a:off x="862079" y="4918711"/>
            <a:ext cx="7275906" cy="1271699"/>
            <a:chOff x="862079" y="4918711"/>
            <a:chExt cx="7275906" cy="1271699"/>
          </a:xfrm>
        </p:grpSpPr>
        <p:grpSp>
          <p:nvGrpSpPr>
            <p:cNvPr id="41" name="Group 40"/>
            <p:cNvGrpSpPr/>
            <p:nvPr/>
          </p:nvGrpSpPr>
          <p:grpSpPr>
            <a:xfrm>
              <a:off x="862079" y="5260931"/>
              <a:ext cx="2281169" cy="904238"/>
              <a:chOff x="1281179" y="4918712"/>
              <a:chExt cx="2281169" cy="904238"/>
            </a:xfrm>
          </p:grpSpPr>
          <p:sp>
            <p:nvSpPr>
              <p:cNvPr id="210" name="Rounded Rectangle 209"/>
              <p:cNvSpPr/>
              <p:nvPr/>
            </p:nvSpPr>
            <p:spPr>
              <a:xfrm>
                <a:off x="1281179" y="4918712"/>
                <a:ext cx="2281169" cy="904238"/>
              </a:xfrm>
              <a:prstGeom prst="roundRect">
                <a:avLst/>
              </a:pr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TextBox 210"/>
              <p:cNvSpPr txBox="1"/>
              <p:nvPr/>
            </p:nvSpPr>
            <p:spPr>
              <a:xfrm>
                <a:off x="1761880" y="4992838"/>
                <a:ext cx="1771650" cy="677108"/>
              </a:xfrm>
              <a:prstGeom prst="rect">
                <a:avLst/>
              </a:prstGeom>
              <a:noFill/>
            </p:spPr>
            <p:txBody>
              <a:bodyPr wrap="square" rtlCol="0" anchor="t" anchorCtr="0">
                <a:spAutoFit/>
              </a:bodyPr>
              <a:lstStyle/>
              <a:p>
                <a:r>
                  <a:rPr lang="en-US" sz="1400" dirty="0" smtClean="0"/>
                  <a:t>Web service call</a:t>
                </a:r>
              </a:p>
              <a:p>
                <a:endParaRPr lang="en-US" sz="1000" dirty="0"/>
              </a:p>
              <a:p>
                <a:r>
                  <a:rPr lang="en-US" sz="1400" dirty="0" smtClean="0"/>
                  <a:t>Other communication</a:t>
                </a:r>
                <a:endParaRPr lang="en-US" sz="1400" dirty="0"/>
              </a:p>
            </p:txBody>
          </p:sp>
          <p:cxnSp>
            <p:nvCxnSpPr>
              <p:cNvPr id="213" name="Straight Arrow Connector 212"/>
              <p:cNvCxnSpPr/>
              <p:nvPr/>
            </p:nvCxnSpPr>
            <p:spPr>
              <a:xfrm>
                <a:off x="1356388" y="5155489"/>
                <a:ext cx="484632" cy="0"/>
              </a:xfrm>
              <a:prstGeom prst="straightConnector1">
                <a:avLst/>
              </a:prstGeom>
              <a:ln w="317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a:off x="1356390" y="5508350"/>
                <a:ext cx="488068" cy="0"/>
              </a:xfrm>
              <a:prstGeom prst="straightConnector1">
                <a:avLst/>
              </a:prstGeom>
              <a:ln w="317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3562348" y="4918711"/>
              <a:ext cx="4575637" cy="1271699"/>
              <a:chOff x="3562348" y="4918711"/>
              <a:chExt cx="4575637" cy="1271699"/>
            </a:xfrm>
          </p:grpSpPr>
          <p:sp>
            <p:nvSpPr>
              <p:cNvPr id="168" name="Process 167"/>
              <p:cNvSpPr/>
              <p:nvPr/>
            </p:nvSpPr>
            <p:spPr>
              <a:xfrm>
                <a:off x="4597737" y="4918711"/>
                <a:ext cx="956616" cy="441394"/>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MUSTANG clients</a:t>
                </a:r>
                <a:endParaRPr lang="en-US" sz="1200" dirty="0"/>
              </a:p>
            </p:txBody>
          </p:sp>
          <p:sp>
            <p:nvSpPr>
              <p:cNvPr id="190" name="Process 189"/>
              <p:cNvSpPr/>
              <p:nvPr/>
            </p:nvSpPr>
            <p:spPr>
              <a:xfrm>
                <a:off x="6918005" y="5673611"/>
                <a:ext cx="1219980" cy="51679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Other Analysis software</a:t>
                </a:r>
                <a:endParaRPr lang="en-US" sz="1200" dirty="0"/>
              </a:p>
            </p:txBody>
          </p:sp>
          <p:sp>
            <p:nvSpPr>
              <p:cNvPr id="191" name="Data 190"/>
              <p:cNvSpPr/>
              <p:nvPr/>
            </p:nvSpPr>
            <p:spPr>
              <a:xfrm>
                <a:off x="5076048" y="5713050"/>
                <a:ext cx="1439516" cy="441394"/>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Text-based data</a:t>
                </a:r>
              </a:p>
            </p:txBody>
          </p:sp>
          <p:sp>
            <p:nvSpPr>
              <p:cNvPr id="192" name="Data 191"/>
              <p:cNvSpPr/>
              <p:nvPr/>
            </p:nvSpPr>
            <p:spPr>
              <a:xfrm>
                <a:off x="3562348" y="5713050"/>
                <a:ext cx="1387642" cy="441394"/>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graphics</a:t>
                </a:r>
              </a:p>
            </p:txBody>
          </p:sp>
          <p:cxnSp>
            <p:nvCxnSpPr>
              <p:cNvPr id="194" name="Elbow Connector 193"/>
              <p:cNvCxnSpPr/>
              <p:nvPr/>
            </p:nvCxnSpPr>
            <p:spPr>
              <a:xfrm rot="16200000" flipH="1">
                <a:off x="5346291" y="5114666"/>
                <a:ext cx="352945" cy="863713"/>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6" name="Elbow Connector 195"/>
              <p:cNvCxnSpPr/>
              <p:nvPr/>
            </p:nvCxnSpPr>
            <p:spPr>
              <a:xfrm rot="5400000">
                <a:off x="4573878" y="5205966"/>
                <a:ext cx="352945" cy="681112"/>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0" name="Elbow Connector 199"/>
              <p:cNvCxnSpPr>
                <a:stCxn id="191" idx="5"/>
                <a:endCxn id="190" idx="1"/>
              </p:cNvCxnSpPr>
              <p:nvPr/>
            </p:nvCxnSpPr>
            <p:spPr>
              <a:xfrm flipV="1">
                <a:off x="6371612" y="5932011"/>
                <a:ext cx="546393" cy="173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grpSp>
        <p:nvGrpSpPr>
          <p:cNvPr id="62" name="Group 61"/>
          <p:cNvGrpSpPr/>
          <p:nvPr/>
        </p:nvGrpSpPr>
        <p:grpSpPr>
          <a:xfrm>
            <a:off x="1281180" y="3178066"/>
            <a:ext cx="5971651" cy="1512115"/>
            <a:chOff x="1281180" y="3178066"/>
            <a:chExt cx="5971651" cy="1512115"/>
          </a:xfrm>
        </p:grpSpPr>
        <p:grpSp>
          <p:nvGrpSpPr>
            <p:cNvPr id="50" name="Group 49"/>
            <p:cNvGrpSpPr/>
            <p:nvPr/>
          </p:nvGrpSpPr>
          <p:grpSpPr>
            <a:xfrm>
              <a:off x="1281180" y="3178066"/>
              <a:ext cx="5971651" cy="1512115"/>
              <a:chOff x="1281180" y="3178066"/>
              <a:chExt cx="5971651" cy="1512115"/>
            </a:xfrm>
          </p:grpSpPr>
          <p:sp>
            <p:nvSpPr>
              <p:cNvPr id="171" name="Rounded Rectangle 170"/>
              <p:cNvSpPr/>
              <p:nvPr/>
            </p:nvSpPr>
            <p:spPr>
              <a:xfrm>
                <a:off x="1281180" y="3178066"/>
                <a:ext cx="5971651" cy="1512115"/>
              </a:xfrm>
              <a:prstGeom prst="roundRect">
                <a:avLst/>
              </a:prstGeom>
              <a:solidFill>
                <a:schemeClr val="accent3">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p:cNvGrpSpPr/>
              <p:nvPr/>
            </p:nvGrpSpPr>
            <p:grpSpPr>
              <a:xfrm>
                <a:off x="1356390" y="3292914"/>
                <a:ext cx="5697386" cy="1272857"/>
                <a:chOff x="1356390" y="3292914"/>
                <a:chExt cx="5697386" cy="1272857"/>
              </a:xfrm>
            </p:grpSpPr>
            <p:sp>
              <p:nvSpPr>
                <p:cNvPr id="14" name="Process 13"/>
                <p:cNvSpPr/>
                <p:nvPr/>
              </p:nvSpPr>
              <p:spPr>
                <a:xfrm>
                  <a:off x="6097160" y="3664623"/>
                  <a:ext cx="956616" cy="53115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Metrics updater</a:t>
                  </a:r>
                  <a:endParaRPr lang="en-US" sz="1200" dirty="0"/>
                </a:p>
              </p:txBody>
            </p:sp>
            <p:sp>
              <p:nvSpPr>
                <p:cNvPr id="9" name="Process 8"/>
                <p:cNvSpPr/>
                <p:nvPr/>
              </p:nvSpPr>
              <p:spPr>
                <a:xfrm>
                  <a:off x="1356390" y="3645482"/>
                  <a:ext cx="872215" cy="57422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Metrics scheduler</a:t>
                  </a:r>
                  <a:endParaRPr lang="en-US" sz="1200" dirty="0"/>
                </a:p>
              </p:txBody>
            </p:sp>
            <p:sp>
              <p:nvSpPr>
                <p:cNvPr id="10" name="Process 9"/>
                <p:cNvSpPr/>
                <p:nvPr/>
              </p:nvSpPr>
              <p:spPr>
                <a:xfrm>
                  <a:off x="2668825" y="3292914"/>
                  <a:ext cx="1425923" cy="28711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Metrics job</a:t>
                  </a:r>
                  <a:endParaRPr lang="en-US" sz="1200" dirty="0"/>
                </a:p>
              </p:txBody>
            </p:sp>
            <p:sp>
              <p:nvSpPr>
                <p:cNvPr id="11" name="Process 10"/>
                <p:cNvSpPr/>
                <p:nvPr/>
              </p:nvSpPr>
              <p:spPr>
                <a:xfrm>
                  <a:off x="2668827" y="3798609"/>
                  <a:ext cx="1425923" cy="28711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Metrics job</a:t>
                  </a:r>
                  <a:endParaRPr lang="en-US" sz="1200" dirty="0"/>
                </a:p>
              </p:txBody>
            </p:sp>
            <p:sp>
              <p:nvSpPr>
                <p:cNvPr id="12" name="Process 11"/>
                <p:cNvSpPr/>
                <p:nvPr/>
              </p:nvSpPr>
              <p:spPr>
                <a:xfrm>
                  <a:off x="2668827" y="4278660"/>
                  <a:ext cx="1425923" cy="287111"/>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Metrics job</a:t>
                  </a:r>
                  <a:endParaRPr lang="en-US" sz="1200" dirty="0"/>
                </a:p>
              </p:txBody>
            </p:sp>
            <p:sp>
              <p:nvSpPr>
                <p:cNvPr id="13" name="Magnetic Disk 12"/>
                <p:cNvSpPr/>
                <p:nvPr/>
              </p:nvSpPr>
              <p:spPr>
                <a:xfrm>
                  <a:off x="4688463" y="3664623"/>
                  <a:ext cx="775167" cy="526369"/>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Metrics database</a:t>
                  </a:r>
                  <a:endParaRPr lang="en-US" sz="1200" dirty="0"/>
                </a:p>
              </p:txBody>
            </p:sp>
            <p:cxnSp>
              <p:nvCxnSpPr>
                <p:cNvPr id="59" name="Elbow Connector 58"/>
                <p:cNvCxnSpPr>
                  <a:stCxn id="9" idx="3"/>
                  <a:endCxn id="10" idx="1"/>
                </p:cNvCxnSpPr>
                <p:nvPr/>
              </p:nvCxnSpPr>
              <p:spPr>
                <a:xfrm flipV="1">
                  <a:off x="2228605" y="3436470"/>
                  <a:ext cx="440219" cy="496123"/>
                </a:xfrm>
                <a:prstGeom prst="bentConnector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Elbow Connector 87"/>
                <p:cNvCxnSpPr/>
                <p:nvPr/>
              </p:nvCxnSpPr>
              <p:spPr>
                <a:xfrm flipV="1">
                  <a:off x="4094749" y="3903390"/>
                  <a:ext cx="593713" cy="14356"/>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a:off x="4094747" y="3423334"/>
                  <a:ext cx="593715" cy="491339"/>
                </a:xfrm>
                <a:prstGeom prst="bentConnector3">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a:off x="5463629" y="3798609"/>
                  <a:ext cx="633531"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flipH="1">
                  <a:off x="5463629" y="4085720"/>
                  <a:ext cx="633531"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72" name="TextBox 171"/>
            <p:cNvSpPr txBox="1"/>
            <p:nvPr/>
          </p:nvSpPr>
          <p:spPr>
            <a:xfrm>
              <a:off x="1281181" y="3282580"/>
              <a:ext cx="1128631" cy="307777"/>
            </a:xfrm>
            <a:prstGeom prst="rect">
              <a:avLst/>
            </a:prstGeom>
            <a:noFill/>
          </p:spPr>
          <p:txBody>
            <a:bodyPr wrap="square" rtlCol="0">
              <a:spAutoFit/>
            </a:bodyPr>
            <a:lstStyle/>
            <a:p>
              <a:r>
                <a:rPr lang="en-US" sz="1400" dirty="0" smtClean="0"/>
                <a:t>MUSTANG</a:t>
              </a:r>
              <a:endParaRPr lang="en-US" sz="1400" dirty="0"/>
            </a:p>
          </p:txBody>
        </p:sp>
      </p:grpSp>
      <p:grpSp>
        <p:nvGrpSpPr>
          <p:cNvPr id="43" name="Group 42"/>
          <p:cNvGrpSpPr/>
          <p:nvPr/>
        </p:nvGrpSpPr>
        <p:grpSpPr>
          <a:xfrm>
            <a:off x="5076047" y="1914781"/>
            <a:ext cx="3449886" cy="1749842"/>
            <a:chOff x="5076047" y="1914781"/>
            <a:chExt cx="3449886" cy="1749842"/>
          </a:xfrm>
        </p:grpSpPr>
        <p:sp>
          <p:nvSpPr>
            <p:cNvPr id="8" name="Data 7"/>
            <p:cNvSpPr/>
            <p:nvPr/>
          </p:nvSpPr>
          <p:spPr>
            <a:xfrm>
              <a:off x="6864350" y="1914781"/>
              <a:ext cx="1661583" cy="440236"/>
            </a:xfrm>
            <a:prstGeom prst="flowChartInputOutput">
              <a:avLst/>
            </a:prstGeom>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Contributed </a:t>
              </a:r>
              <a:r>
                <a:rPr lang="en-US" sz="1200" dirty="0" smtClean="0"/>
                <a:t>metrics</a:t>
              </a:r>
              <a:endParaRPr lang="en-US" sz="1200" dirty="0"/>
            </a:p>
          </p:txBody>
        </p:sp>
        <p:cxnSp>
          <p:nvCxnSpPr>
            <p:cNvPr id="113" name="Elbow Connector 112"/>
            <p:cNvCxnSpPr>
              <a:stCxn id="8" idx="3"/>
              <a:endCxn id="13" idx="1"/>
            </p:cNvCxnSpPr>
            <p:nvPr/>
          </p:nvCxnSpPr>
          <p:spPr>
            <a:xfrm rot="5400000">
              <a:off x="5647712" y="1783352"/>
              <a:ext cx="1309606" cy="2452936"/>
            </a:xfrm>
            <a:prstGeom prst="bentConnector3">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1281179" y="1417638"/>
            <a:ext cx="4737127" cy="1875276"/>
            <a:chOff x="1281179" y="1417638"/>
            <a:chExt cx="4737127" cy="1875276"/>
          </a:xfrm>
        </p:grpSpPr>
        <p:sp>
          <p:nvSpPr>
            <p:cNvPr id="169" name="Rounded Rectangle 168"/>
            <p:cNvSpPr/>
            <p:nvPr/>
          </p:nvSpPr>
          <p:spPr>
            <a:xfrm>
              <a:off x="1281179" y="1493686"/>
              <a:ext cx="4737127" cy="1119729"/>
            </a:xfrm>
            <a:prstGeom prst="round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000" dirty="0"/>
            </a:p>
          </p:txBody>
        </p:sp>
        <p:sp>
          <p:nvSpPr>
            <p:cNvPr id="5" name="Magnetic Disk 4"/>
            <p:cNvSpPr/>
            <p:nvPr/>
          </p:nvSpPr>
          <p:spPr>
            <a:xfrm>
              <a:off x="1453438" y="1828647"/>
              <a:ext cx="775167" cy="526369"/>
            </a:xfrm>
            <a:prstGeom prst="flowChartMagneticDisk">
              <a:avLst/>
            </a:prstGeom>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6" name="Direct Access Storage 5"/>
            <p:cNvSpPr/>
            <p:nvPr/>
          </p:nvSpPr>
          <p:spPr>
            <a:xfrm>
              <a:off x="2668825" y="1914780"/>
              <a:ext cx="1425923" cy="440236"/>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7" name="Direct Access Storage 6"/>
            <p:cNvSpPr/>
            <p:nvPr/>
          </p:nvSpPr>
          <p:spPr>
            <a:xfrm>
              <a:off x="4449214" y="1914781"/>
              <a:ext cx="1425923" cy="440236"/>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170" name="TextBox 169"/>
            <p:cNvSpPr txBox="1"/>
            <p:nvPr/>
          </p:nvSpPr>
          <p:spPr>
            <a:xfrm>
              <a:off x="1281180" y="1417638"/>
              <a:ext cx="1626502" cy="307777"/>
            </a:xfrm>
            <a:prstGeom prst="rect">
              <a:avLst/>
            </a:prstGeom>
            <a:noFill/>
          </p:spPr>
          <p:txBody>
            <a:bodyPr wrap="square" rtlCol="0">
              <a:spAutoFit/>
            </a:bodyPr>
            <a:lstStyle/>
            <a:p>
              <a:r>
                <a:rPr lang="en-US" sz="1400" dirty="0" smtClean="0"/>
                <a:t>IRIS SEED Archive</a:t>
              </a:r>
              <a:endParaRPr lang="en-US" sz="1400" dirty="0"/>
            </a:p>
          </p:txBody>
        </p:sp>
        <p:cxnSp>
          <p:nvCxnSpPr>
            <p:cNvPr id="16" name="Elbow Connector 15"/>
            <p:cNvCxnSpPr>
              <a:stCxn id="6" idx="2"/>
              <a:endCxn id="10" idx="0"/>
            </p:cNvCxnSpPr>
            <p:nvPr/>
          </p:nvCxnSpPr>
          <p:spPr>
            <a:xfrm>
              <a:off x="3381787" y="2355016"/>
              <a:ext cx="0" cy="937898"/>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5" idx="3"/>
              <a:endCxn id="10" idx="0"/>
            </p:cNvCxnSpPr>
            <p:nvPr/>
          </p:nvCxnSpPr>
          <p:spPr>
            <a:xfrm rot="16200000" flipH="1">
              <a:off x="2142456" y="2053583"/>
              <a:ext cx="937897" cy="1540764"/>
            </a:xfrm>
            <a:prstGeom prst="bentConnector3">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7" idx="2"/>
              <a:endCxn id="10" idx="0"/>
            </p:cNvCxnSpPr>
            <p:nvPr/>
          </p:nvCxnSpPr>
          <p:spPr>
            <a:xfrm rot="5400000">
              <a:off x="3803033" y="1933771"/>
              <a:ext cx="937897" cy="1780389"/>
            </a:xfrm>
            <a:prstGeom prst="bentConnector3">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907682" y="1914781"/>
              <a:ext cx="774571" cy="461665"/>
            </a:xfrm>
            <a:prstGeom prst="rect">
              <a:avLst/>
            </a:prstGeom>
            <a:noFill/>
          </p:spPr>
          <p:txBody>
            <a:bodyPr wrap="none" rtlCol="0">
              <a:spAutoFit/>
            </a:bodyPr>
            <a:lstStyle/>
            <a:p>
              <a:r>
                <a:rPr lang="en-US" sz="1200">
                  <a:solidFill>
                    <a:schemeClr val="bg1"/>
                  </a:solidFill>
                </a:rPr>
                <a:t>Real time</a:t>
              </a:r>
            </a:p>
            <a:p>
              <a:r>
                <a:rPr lang="en-US" sz="1200">
                  <a:solidFill>
                    <a:schemeClr val="bg1"/>
                  </a:solidFill>
                </a:rPr>
                <a:t>miniseed</a:t>
              </a:r>
            </a:p>
          </p:txBody>
        </p:sp>
        <p:sp>
          <p:nvSpPr>
            <p:cNvPr id="34" name="TextBox 33"/>
            <p:cNvSpPr txBox="1"/>
            <p:nvPr/>
          </p:nvSpPr>
          <p:spPr>
            <a:xfrm>
              <a:off x="1453438" y="1887001"/>
              <a:ext cx="800219" cy="461665"/>
            </a:xfrm>
            <a:prstGeom prst="rect">
              <a:avLst/>
            </a:prstGeom>
            <a:noFill/>
          </p:spPr>
          <p:txBody>
            <a:bodyPr wrap="none" rtlCol="0">
              <a:spAutoFit/>
            </a:bodyPr>
            <a:lstStyle/>
            <a:p>
              <a:r>
                <a:rPr lang="en-US" sz="1200">
                  <a:solidFill>
                    <a:srgbClr val="FFFFFF"/>
                  </a:solidFill>
                </a:rPr>
                <a:t>Metadata</a:t>
              </a:r>
            </a:p>
            <a:p>
              <a:r>
                <a:rPr lang="en-US" sz="1200">
                  <a:solidFill>
                    <a:srgbClr val="FFFFFF"/>
                  </a:solidFill>
                </a:rPr>
                <a:t>database</a:t>
              </a:r>
            </a:p>
          </p:txBody>
        </p:sp>
        <p:sp>
          <p:nvSpPr>
            <p:cNvPr id="35" name="TextBox 34"/>
            <p:cNvSpPr txBox="1"/>
            <p:nvPr/>
          </p:nvSpPr>
          <p:spPr>
            <a:xfrm>
              <a:off x="4597737" y="1914781"/>
              <a:ext cx="763776" cy="461665"/>
            </a:xfrm>
            <a:prstGeom prst="rect">
              <a:avLst/>
            </a:prstGeom>
            <a:noFill/>
          </p:spPr>
          <p:txBody>
            <a:bodyPr wrap="none" rtlCol="0">
              <a:spAutoFit/>
            </a:bodyPr>
            <a:lstStyle/>
            <a:p>
              <a:r>
                <a:rPr lang="en-US" sz="1200">
                  <a:solidFill>
                    <a:srgbClr val="FFFFFF"/>
                  </a:solidFill>
                </a:rPr>
                <a:t>miniSeed</a:t>
              </a:r>
            </a:p>
            <a:p>
              <a:r>
                <a:rPr lang="en-US" sz="1200">
                  <a:solidFill>
                    <a:srgbClr val="FFFFFF"/>
                  </a:solidFill>
                </a:rPr>
                <a:t>archive</a:t>
              </a:r>
            </a:p>
          </p:txBody>
        </p:sp>
      </p:grpSp>
      <p:cxnSp>
        <p:nvCxnSpPr>
          <p:cNvPr id="174" name="Elbow Connector 173"/>
          <p:cNvCxnSpPr>
            <a:stCxn id="13" idx="3"/>
            <a:endCxn id="168" idx="0"/>
          </p:cNvCxnSpPr>
          <p:nvPr/>
        </p:nvCxnSpPr>
        <p:spPr>
          <a:xfrm rot="5400000">
            <a:off x="4712188" y="4554852"/>
            <a:ext cx="727718" cy="1"/>
          </a:xfrm>
          <a:prstGeom prst="bentConnector3">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Date Placeholder 55"/>
          <p:cNvSpPr>
            <a:spLocks noGrp="1"/>
          </p:cNvSpPr>
          <p:nvPr>
            <p:ph type="dt" sz="half" idx="10"/>
          </p:nvPr>
        </p:nvSpPr>
        <p:spPr/>
        <p:txBody>
          <a:bodyPr/>
          <a:lstStyle/>
          <a:p>
            <a:fld id="{C5AED243-1D8E-4C40-A5A1-AAB746C01712}" type="datetime1">
              <a:rPr lang="en-US" smtClean="0"/>
              <a:t>8/26/15</a:t>
            </a:fld>
            <a:endParaRPr lang="en-US"/>
          </a:p>
        </p:txBody>
      </p:sp>
      <p:sp>
        <p:nvSpPr>
          <p:cNvPr id="57" name="Slide Number Placeholder 56"/>
          <p:cNvSpPr>
            <a:spLocks noGrp="1"/>
          </p:cNvSpPr>
          <p:nvPr>
            <p:ph type="sldNum" sz="quarter" idx="12"/>
          </p:nvPr>
        </p:nvSpPr>
        <p:spPr/>
        <p:txBody>
          <a:bodyPr/>
          <a:lstStyle/>
          <a:p>
            <a:fld id="{B96BD33D-A6B0-A142-AF49-03E0DEC8BA40}" type="slidenum">
              <a:rPr lang="en-US" smtClean="0"/>
              <a:pPr/>
              <a:t>4</a:t>
            </a:fld>
            <a:endParaRPr lang="en-US"/>
          </a:p>
        </p:txBody>
      </p:sp>
      <p:grpSp>
        <p:nvGrpSpPr>
          <p:cNvPr id="84" name="Group 83"/>
          <p:cNvGrpSpPr/>
          <p:nvPr/>
        </p:nvGrpSpPr>
        <p:grpSpPr>
          <a:xfrm>
            <a:off x="1839979" y="1684867"/>
            <a:ext cx="4739085" cy="1979756"/>
            <a:chOff x="1839979" y="1684867"/>
            <a:chExt cx="4739085" cy="1979756"/>
          </a:xfrm>
        </p:grpSpPr>
        <p:cxnSp>
          <p:nvCxnSpPr>
            <p:cNvPr id="47" name="Straight Connector 46"/>
            <p:cNvCxnSpPr/>
            <p:nvPr/>
          </p:nvCxnSpPr>
          <p:spPr>
            <a:xfrm>
              <a:off x="1839979" y="1689100"/>
              <a:ext cx="4739085" cy="33338"/>
            </a:xfrm>
            <a:prstGeom prst="line">
              <a:avLst/>
            </a:prstGeom>
            <a:ln w="19050" cmpd="sng"/>
          </p:spPr>
          <p:style>
            <a:lnRef idx="2">
              <a:schemeClr val="dk1"/>
            </a:lnRef>
            <a:fillRef idx="0">
              <a:schemeClr val="dk1"/>
            </a:fillRef>
            <a:effectRef idx="1">
              <a:schemeClr val="dk1"/>
            </a:effectRef>
            <a:fontRef idx="minor">
              <a:schemeClr val="tx1"/>
            </a:fontRef>
          </p:style>
        </p:cxnSp>
        <p:cxnSp>
          <p:nvCxnSpPr>
            <p:cNvPr id="90" name="Straight Connector 89"/>
            <p:cNvCxnSpPr>
              <a:stCxn id="14" idx="0"/>
            </p:cNvCxnSpPr>
            <p:nvPr/>
          </p:nvCxnSpPr>
          <p:spPr>
            <a:xfrm flipV="1">
              <a:off x="6575468" y="1725415"/>
              <a:ext cx="0" cy="1939208"/>
            </a:xfrm>
            <a:prstGeom prst="line">
              <a:avLst/>
            </a:prstGeom>
            <a:ln w="19050" cmpd="sng"/>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a:off x="1839979" y="1684867"/>
              <a:ext cx="0" cy="177800"/>
            </a:xfrm>
            <a:prstGeom prst="line">
              <a:avLst/>
            </a:prstGeom>
            <a:ln w="19050" cmpd="sng"/>
          </p:spPr>
          <p:style>
            <a:lnRef idx="2">
              <a:schemeClr val="dk1"/>
            </a:lnRef>
            <a:fillRef idx="0">
              <a:schemeClr val="dk1"/>
            </a:fillRef>
            <a:effectRef idx="1">
              <a:schemeClr val="dk1"/>
            </a:effectRef>
            <a:fontRef idx="minor">
              <a:schemeClr val="tx1"/>
            </a:fontRef>
          </p:style>
        </p:cxnSp>
        <p:cxnSp>
          <p:nvCxnSpPr>
            <p:cNvPr id="99" name="Straight Connector 98"/>
            <p:cNvCxnSpPr/>
            <p:nvPr/>
          </p:nvCxnSpPr>
          <p:spPr>
            <a:xfrm>
              <a:off x="5141979" y="1714500"/>
              <a:ext cx="0" cy="200281"/>
            </a:xfrm>
            <a:prstGeom prst="line">
              <a:avLst/>
            </a:prstGeom>
            <a:ln w="19050" cmpd="sng"/>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a:off x="3294968" y="1693333"/>
              <a:ext cx="0" cy="225681"/>
            </a:xfrm>
            <a:prstGeom prst="line">
              <a:avLst/>
            </a:prstGeom>
            <a:ln w="19050" cmpd="sng"/>
          </p:spPr>
          <p:style>
            <a:lnRef idx="2">
              <a:schemeClr val="dk1"/>
            </a:lnRef>
            <a:fillRef idx="0">
              <a:schemeClr val="dk1"/>
            </a:fillRef>
            <a:effectRef idx="1">
              <a:schemeClr val="dk1"/>
            </a:effectRef>
            <a:fontRef idx="minor">
              <a:schemeClr val="tx1"/>
            </a:fontRef>
          </p:style>
        </p:cxnSp>
      </p:grpSp>
      <p:sp>
        <p:nvSpPr>
          <p:cNvPr id="3" name="Frame 2"/>
          <p:cNvSpPr/>
          <p:nvPr/>
        </p:nvSpPr>
        <p:spPr>
          <a:xfrm>
            <a:off x="6733562" y="1714499"/>
            <a:ext cx="1885505" cy="898915"/>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3393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MUSTANG Web Services</a:t>
            </a:r>
            <a:br>
              <a:rPr lang="en-US" dirty="0"/>
            </a:br>
            <a:r>
              <a:rPr lang="en-US" sz="3600" u="sng" dirty="0">
                <a:solidFill>
                  <a:schemeClr val="tx2">
                    <a:lumMod val="60000"/>
                    <a:lumOff val="40000"/>
                  </a:schemeClr>
                </a:solidFill>
              </a:rPr>
              <a:t>http://</a:t>
            </a:r>
            <a:r>
              <a:rPr lang="en-US" sz="3600" u="sng" dirty="0" err="1" smtClean="0">
                <a:solidFill>
                  <a:schemeClr val="tx2">
                    <a:lumMod val="60000"/>
                    <a:lumOff val="40000"/>
                  </a:schemeClr>
                </a:solidFill>
              </a:rPr>
              <a:t>service.iris.edu</a:t>
            </a:r>
            <a:r>
              <a:rPr lang="en-US" sz="3600" u="sng" dirty="0">
                <a:solidFill>
                  <a:schemeClr val="tx2">
                    <a:lumMod val="60000"/>
                    <a:lumOff val="40000"/>
                  </a:schemeClr>
                </a:solidFill>
              </a:rPr>
              <a:t>/mustang</a:t>
            </a:r>
          </a:p>
        </p:txBody>
      </p:sp>
      <p:sp>
        <p:nvSpPr>
          <p:cNvPr id="3" name="Content Placeholder 2"/>
          <p:cNvSpPr>
            <a:spLocks noGrp="1"/>
          </p:cNvSpPr>
          <p:nvPr>
            <p:ph idx="1"/>
          </p:nvPr>
        </p:nvSpPr>
        <p:spPr>
          <a:xfrm>
            <a:off x="270933" y="1532468"/>
            <a:ext cx="8771467" cy="4639732"/>
          </a:xfrm>
        </p:spPr>
        <p:txBody>
          <a:bodyPr>
            <a:normAutofit fontScale="92500" lnSpcReduction="10000"/>
          </a:bodyPr>
          <a:lstStyle/>
          <a:p>
            <a:pPr marL="457200" indent="0">
              <a:buNone/>
              <a:tabLst>
                <a:tab pos="576263" algn="l"/>
              </a:tabLst>
            </a:pPr>
            <a:r>
              <a:rPr lang="en-US" sz="2800" b="1" i="1"/>
              <a:t>Measurements</a:t>
            </a:r>
            <a:r>
              <a:rPr lang="en-US" sz="2800" i="1"/>
              <a:t>  </a:t>
            </a:r>
          </a:p>
          <a:p>
            <a:pPr marL="1028700">
              <a:buSzPct val="100000"/>
              <a:buFont typeface="Wingdings" charset="2"/>
              <a:buChar char="v"/>
            </a:pPr>
            <a:r>
              <a:rPr lang="en-US" sz="1900">
                <a:solidFill>
                  <a:schemeClr val="accent4">
                    <a:lumMod val="50000"/>
                  </a:schemeClr>
                </a:solidFill>
              </a:rPr>
              <a:t>returns metrics values</a:t>
            </a:r>
          </a:p>
          <a:p>
            <a:pPr marL="457200" indent="0">
              <a:buNone/>
              <a:tabLst>
                <a:tab pos="685800" algn="l"/>
              </a:tabLst>
            </a:pPr>
            <a:r>
              <a:rPr lang="en-US" sz="2800" b="1" i="1"/>
              <a:t>Noise-pdf </a:t>
            </a:r>
          </a:p>
          <a:p>
            <a:pPr marL="1028700">
              <a:buFont typeface="Wingdings" charset="2"/>
              <a:buChar char="v"/>
              <a:tabLst>
                <a:tab pos="744538" algn="l"/>
              </a:tabLst>
            </a:pPr>
            <a:r>
              <a:rPr lang="en-US" sz="1900">
                <a:solidFill>
                  <a:schemeClr val="accent4">
                    <a:lumMod val="50000"/>
                  </a:schemeClr>
                </a:solidFill>
              </a:rPr>
              <a:t>returns Probability Density Functions in frequency ‘bins’ or plots</a:t>
            </a:r>
          </a:p>
          <a:p>
            <a:pPr marL="457200" indent="0">
              <a:buNone/>
              <a:tabLst>
                <a:tab pos="744538" algn="l"/>
              </a:tabLst>
            </a:pPr>
            <a:r>
              <a:rPr lang="en-US" sz="2800" b="1" i="1"/>
              <a:t>Noise-psd</a:t>
            </a:r>
          </a:p>
          <a:p>
            <a:pPr marL="1028700">
              <a:buFont typeface="Wingdings" charset="2"/>
              <a:buChar char="v"/>
              <a:tabLst>
                <a:tab pos="744538" algn="l"/>
              </a:tabLst>
            </a:pPr>
            <a:r>
              <a:rPr lang="en-US" sz="1900">
                <a:solidFill>
                  <a:schemeClr val="accent4">
                    <a:lumMod val="50000"/>
                  </a:schemeClr>
                </a:solidFill>
              </a:rPr>
              <a:t>returns Power Spectral Density estimates in frequency, power values or plots</a:t>
            </a:r>
          </a:p>
          <a:p>
            <a:pPr marL="457200" indent="0">
              <a:buNone/>
              <a:tabLst>
                <a:tab pos="744538" algn="l"/>
              </a:tabLst>
            </a:pPr>
            <a:r>
              <a:rPr lang="en-US" sz="2800" b="1" i="1"/>
              <a:t>Noise-mode-timeseries</a:t>
            </a:r>
          </a:p>
          <a:p>
            <a:pPr marL="1028700">
              <a:buFont typeface="Wingdings" charset="2"/>
              <a:buChar char="v"/>
              <a:tabLst>
                <a:tab pos="744538" algn="l"/>
              </a:tabLst>
            </a:pPr>
            <a:r>
              <a:rPr lang="en-US" sz="1900">
                <a:solidFill>
                  <a:schemeClr val="accent4">
                    <a:lumMod val="50000"/>
                  </a:schemeClr>
                </a:solidFill>
              </a:rPr>
              <a:t>returns Power Spectral Density estimates in values or plots</a:t>
            </a:r>
          </a:p>
          <a:p>
            <a:pPr marL="455613" indent="0">
              <a:buNone/>
              <a:tabLst>
                <a:tab pos="744538" algn="l"/>
              </a:tabLst>
            </a:pPr>
            <a:r>
              <a:rPr lang="en-US" sz="2800" b="1" i="1"/>
              <a:t>Metrics</a:t>
            </a:r>
          </a:p>
          <a:p>
            <a:pPr marL="1033463" indent="-347663">
              <a:buFont typeface="Wingdings" charset="2"/>
              <a:buChar char="v"/>
              <a:tabLst>
                <a:tab pos="744538" algn="l"/>
              </a:tabLst>
            </a:pPr>
            <a:r>
              <a:rPr lang="en-US" sz="1900">
                <a:solidFill>
                  <a:schemeClr val="accent4">
                    <a:lumMod val="50000"/>
                  </a:schemeClr>
                </a:solidFill>
              </a:rPr>
              <a:t>returns descriptions of the metrics available</a:t>
            </a:r>
          </a:p>
          <a:p>
            <a:pPr marL="457200" indent="-7938">
              <a:buNone/>
              <a:tabLst>
                <a:tab pos="744538" algn="l"/>
              </a:tabLst>
            </a:pPr>
            <a:r>
              <a:rPr lang="en-US" sz="2800" b="1" i="1"/>
              <a:t>Targets</a:t>
            </a:r>
          </a:p>
          <a:p>
            <a:pPr marL="1033463" indent="-347663">
              <a:buFont typeface="Wingdings" charset="2"/>
              <a:buChar char="v"/>
              <a:tabLst>
                <a:tab pos="744538" algn="l"/>
              </a:tabLst>
            </a:pPr>
            <a:r>
              <a:rPr lang="en-US" sz="1900">
                <a:solidFill>
                  <a:schemeClr val="accent4">
                    <a:lumMod val="50000"/>
                  </a:schemeClr>
                </a:solidFill>
              </a:rPr>
              <a:t>returns a list of stations and channels that have values for a given metric</a:t>
            </a:r>
          </a:p>
          <a:p>
            <a:endParaRPr lang="en-US"/>
          </a:p>
        </p:txBody>
      </p:sp>
      <p:sp>
        <p:nvSpPr>
          <p:cNvPr id="4" name="Date Placeholder 3"/>
          <p:cNvSpPr>
            <a:spLocks noGrp="1"/>
          </p:cNvSpPr>
          <p:nvPr>
            <p:ph type="dt" sz="half" idx="10"/>
          </p:nvPr>
        </p:nvSpPr>
        <p:spPr/>
        <p:txBody>
          <a:bodyPr/>
          <a:lstStyle/>
          <a:p>
            <a:fld id="{3E2616F9-AD96-B149-B6AC-F3B1D2FA28AB}" type="datetime1">
              <a:rPr lang="en-US" smtClean="0"/>
              <a:t>8/26/15</a:t>
            </a:fld>
            <a:endParaRPr lang="en-US"/>
          </a:p>
        </p:txBody>
      </p:sp>
      <p:sp>
        <p:nvSpPr>
          <p:cNvPr id="5" name="Slide Number Placeholder 4"/>
          <p:cNvSpPr>
            <a:spLocks noGrp="1"/>
          </p:cNvSpPr>
          <p:nvPr>
            <p:ph type="sldNum" sz="quarter" idx="12"/>
          </p:nvPr>
        </p:nvSpPr>
        <p:spPr/>
        <p:txBody>
          <a:bodyPr/>
          <a:lstStyle/>
          <a:p>
            <a:fld id="{B96BD33D-A6B0-A142-AF49-03E0DEC8BA40}" type="slidenum">
              <a:rPr lang="en-US" smtClean="0"/>
              <a:pPr/>
              <a:t>5</a:t>
            </a:fld>
            <a:endParaRPr lang="en-US"/>
          </a:p>
        </p:txBody>
      </p:sp>
    </p:spTree>
    <p:extLst>
      <p:ext uri="{BB962C8B-B14F-4D97-AF65-F5344CB8AC3E}">
        <p14:creationId xmlns:p14="http://schemas.microsoft.com/office/powerpoint/2010/main" val="29501014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MUSTANG </a:t>
            </a:r>
            <a:r>
              <a:rPr lang="en-US" dirty="0" smtClean="0"/>
              <a:t/>
            </a:r>
            <a:br>
              <a:rPr lang="en-US" dirty="0" smtClean="0"/>
            </a:br>
            <a:r>
              <a:rPr lang="en-US" dirty="0" smtClean="0"/>
              <a:t>46 Metrics </a:t>
            </a:r>
            <a:r>
              <a:rPr lang="en-US" dirty="0"/>
              <a:t>Available</a:t>
            </a:r>
          </a:p>
        </p:txBody>
      </p:sp>
      <p:pic>
        <p:nvPicPr>
          <p:cNvPr id="10" name="Content Placeholder 9"/>
          <p:cNvPicPr>
            <a:picLocks noGrp="1" noChangeAspect="1"/>
          </p:cNvPicPr>
          <p:nvPr>
            <p:ph idx="1"/>
          </p:nvPr>
        </p:nvPicPr>
        <p:blipFill rotWithShape="1">
          <a:blip r:embed="rId2">
            <a:extLst>
              <a:ext uri="{28A0092B-C50C-407E-A947-70E740481C1C}">
                <a14:useLocalDpi xmlns:a14="http://schemas.microsoft.com/office/drawing/2010/main" val="0"/>
              </a:ext>
            </a:extLst>
          </a:blip>
          <a:srcRect l="647" t="622" r="574" b="5206"/>
          <a:stretch/>
        </p:blipFill>
        <p:spPr>
          <a:xfrm>
            <a:off x="311150" y="1447800"/>
            <a:ext cx="8528050" cy="4567767"/>
          </a:xfrm>
          <a:ln w="19050">
            <a:solidFill>
              <a:schemeClr val="tx2"/>
            </a:solidFill>
          </a:ln>
        </p:spPr>
      </p:pic>
      <p:sp>
        <p:nvSpPr>
          <p:cNvPr id="11" name="TextBox 10"/>
          <p:cNvSpPr txBox="1"/>
          <p:nvPr/>
        </p:nvSpPr>
        <p:spPr>
          <a:xfrm>
            <a:off x="7593300" y="6059100"/>
            <a:ext cx="1279767" cy="276999"/>
          </a:xfrm>
          <a:prstGeom prst="rect">
            <a:avLst/>
          </a:prstGeom>
          <a:noFill/>
        </p:spPr>
        <p:txBody>
          <a:bodyPr wrap="none" rtlCol="0">
            <a:spAutoFit/>
          </a:bodyPr>
          <a:lstStyle/>
          <a:p>
            <a:r>
              <a:rPr lang="en-US" sz="1200">
                <a:solidFill>
                  <a:srgbClr val="FF0000"/>
                </a:solidFill>
              </a:rPr>
              <a:t>* in development </a:t>
            </a:r>
          </a:p>
        </p:txBody>
      </p:sp>
      <p:sp>
        <p:nvSpPr>
          <p:cNvPr id="5" name="Date Placeholder 4"/>
          <p:cNvSpPr>
            <a:spLocks noGrp="1"/>
          </p:cNvSpPr>
          <p:nvPr>
            <p:ph type="dt" sz="half" idx="10"/>
          </p:nvPr>
        </p:nvSpPr>
        <p:spPr/>
        <p:txBody>
          <a:bodyPr/>
          <a:lstStyle/>
          <a:p>
            <a:fld id="{23237114-54E4-C142-B504-AAEBD4750103}" type="datetime1">
              <a:rPr lang="en-US" smtClean="0"/>
              <a:t>8/26/15</a:t>
            </a:fld>
            <a:endParaRPr lang="en-US"/>
          </a:p>
        </p:txBody>
      </p:sp>
      <p:sp>
        <p:nvSpPr>
          <p:cNvPr id="6" name="Slide Number Placeholder 5"/>
          <p:cNvSpPr>
            <a:spLocks noGrp="1"/>
          </p:cNvSpPr>
          <p:nvPr>
            <p:ph type="sldNum" sz="quarter" idx="12"/>
          </p:nvPr>
        </p:nvSpPr>
        <p:spPr/>
        <p:txBody>
          <a:bodyPr/>
          <a:lstStyle/>
          <a:p>
            <a:fld id="{B96BD33D-A6B0-A142-AF49-03E0DEC8BA40}" type="slidenum">
              <a:rPr lang="en-US" smtClean="0"/>
              <a:pPr/>
              <a:t>6</a:t>
            </a:fld>
            <a:endParaRPr lang="en-US"/>
          </a:p>
        </p:txBody>
      </p:sp>
      <p:sp>
        <p:nvSpPr>
          <p:cNvPr id="7" name="Frame 6"/>
          <p:cNvSpPr/>
          <p:nvPr/>
        </p:nvSpPr>
        <p:spPr>
          <a:xfrm>
            <a:off x="4947096" y="4055534"/>
            <a:ext cx="1216638" cy="347134"/>
          </a:xfrm>
          <a:prstGeom prst="frame">
            <a:avLst/>
          </a:prstGeom>
          <a:solidFill>
            <a:srgbClr val="FF0000"/>
          </a:solidFill>
          <a:ln w="63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395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Gaps Metric - builder</a:t>
            </a:r>
            <a:endParaRPr lang="en-US" dirty="0"/>
          </a:p>
        </p:txBody>
      </p:sp>
      <p:pic>
        <p:nvPicPr>
          <p:cNvPr id="6" name="Picture 5"/>
          <p:cNvPicPr>
            <a:picLocks noChangeAspect="1"/>
          </p:cNvPicPr>
          <p:nvPr/>
        </p:nvPicPr>
        <p:blipFill>
          <a:blip r:embed="rId2"/>
          <a:stretch>
            <a:fillRect/>
          </a:stretch>
        </p:blipFill>
        <p:spPr>
          <a:xfrm>
            <a:off x="1254462" y="1143000"/>
            <a:ext cx="6635075" cy="55815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Gaps metric as a text file</a:t>
            </a:r>
            <a:br>
              <a:rPr lang="en-US" dirty="0" smtClean="0"/>
            </a:br>
            <a:r>
              <a:rPr lang="en-US" dirty="0" smtClean="0"/>
              <a:t>	or an XML doc, JSON, or CSV file</a:t>
            </a:r>
            <a:endParaRPr lang="en-US" dirty="0"/>
          </a:p>
        </p:txBody>
      </p:sp>
      <p:pic>
        <p:nvPicPr>
          <p:cNvPr id="3" name="Picture 2"/>
          <p:cNvPicPr>
            <a:picLocks noChangeAspect="1"/>
          </p:cNvPicPr>
          <p:nvPr/>
        </p:nvPicPr>
        <p:blipFill>
          <a:blip r:embed="rId2"/>
          <a:stretch>
            <a:fillRect/>
          </a:stretch>
        </p:blipFill>
        <p:spPr>
          <a:xfrm>
            <a:off x="0" y="2654300"/>
            <a:ext cx="9144000" cy="15280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MUSTANG builds upon web services experience</a:t>
            </a:r>
            <a:endParaRPr lang="en-US" dirty="0"/>
          </a:p>
        </p:txBody>
      </p:sp>
      <p:sp>
        <p:nvSpPr>
          <p:cNvPr id="3" name="Content Placeholder 2"/>
          <p:cNvSpPr>
            <a:spLocks noGrp="1"/>
          </p:cNvSpPr>
          <p:nvPr>
            <p:ph sz="quarter" idx="1"/>
          </p:nvPr>
        </p:nvSpPr>
        <p:spPr/>
        <p:txBody>
          <a:bodyPr/>
          <a:lstStyle/>
          <a:p>
            <a:r>
              <a:rPr lang="en-US" dirty="0" smtClean="0"/>
              <a:t>http://</a:t>
            </a:r>
            <a:r>
              <a:rPr lang="en-US" dirty="0" err="1" smtClean="0"/>
              <a:t>service.iris.edu</a:t>
            </a:r>
            <a:r>
              <a:rPr lang="en-US" dirty="0" smtClean="0"/>
              <a:t>/mustang/</a:t>
            </a:r>
            <a:endParaRPr lang="en-US" dirty="0"/>
          </a:p>
        </p:txBody>
      </p:sp>
      <p:pic>
        <p:nvPicPr>
          <p:cNvPr id="6" name="Picture 5"/>
          <p:cNvPicPr>
            <a:picLocks noChangeAspect="1"/>
          </p:cNvPicPr>
          <p:nvPr/>
        </p:nvPicPr>
        <p:blipFill>
          <a:blip r:embed="rId2"/>
          <a:stretch>
            <a:fillRect/>
          </a:stretch>
        </p:blipFill>
        <p:spPr>
          <a:xfrm>
            <a:off x="783232" y="1802190"/>
            <a:ext cx="7187529" cy="4776712"/>
          </a:xfrm>
          <a:prstGeom prst="rect">
            <a:avLst/>
          </a:prstGeom>
        </p:spPr>
      </p:pic>
      <p:sp>
        <p:nvSpPr>
          <p:cNvPr id="5" name="Donut 4"/>
          <p:cNvSpPr/>
          <p:nvPr/>
        </p:nvSpPr>
        <p:spPr>
          <a:xfrm>
            <a:off x="548971" y="3429000"/>
            <a:ext cx="1316500" cy="545806"/>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2.2|2.2"/>
</p:tagLst>
</file>

<file path=ppt/tags/tag2.xml><?xml version="1.0" encoding="utf-8"?>
<p:tagLst xmlns:a="http://schemas.openxmlformats.org/drawingml/2006/main" xmlns:r="http://schemas.openxmlformats.org/officeDocument/2006/relationships" xmlns:p="http://schemas.openxmlformats.org/presentationml/2006/main">
  <p:tag name="TIMING" val="|1.4|2.6|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4983</TotalTime>
  <Words>714</Words>
  <Application>Microsoft Macintosh PowerPoint</Application>
  <PresentationFormat>On-screen Show (4:3)</PresentationFormat>
  <Paragraphs>137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Origin</vt:lpstr>
      <vt:lpstr>Improved Quality Control for Seismic Networks ---MUSTANG</vt:lpstr>
      <vt:lpstr>Quality Assurance Using MUSTANG Modular Utility for Statistical Knowledge Gathering</vt:lpstr>
      <vt:lpstr>IRIS DMC:  Enhanced Quality Assurance</vt:lpstr>
      <vt:lpstr>The MUSTANG System</vt:lpstr>
      <vt:lpstr>MUSTANG Web Services http://service.iris.edu/mustang</vt:lpstr>
      <vt:lpstr>MUSTANG  46 Metrics Available</vt:lpstr>
      <vt:lpstr>Number of Gaps Metric - builder</vt:lpstr>
      <vt:lpstr>Number of Gaps metric as a text file  or an XML doc, JSON, or CSV file</vt:lpstr>
      <vt:lpstr>MUSTANG builds upon web services experience</vt:lpstr>
      <vt:lpstr>Builder for Power Spectral Densities</vt:lpstr>
      <vt:lpstr>Multiple output options for PSDs  XML, Text, Plots</vt:lpstr>
      <vt:lpstr>MUSTANG builds upon web services experience</vt:lpstr>
      <vt:lpstr>Similar usage for PDFs  pdf for 20 months of data</vt:lpstr>
      <vt:lpstr>Modes of the PSDs</vt:lpstr>
      <vt:lpstr>Visualization Clients that connect with MUSTANG</vt:lpstr>
      <vt:lpstr>Multiple Metric Displays</vt:lpstr>
      <vt:lpstr>Network Box Plots</vt:lpstr>
      <vt:lpstr>New metrics can always be added</vt:lpstr>
      <vt:lpstr>What is MUSTANG’s biggest challenge</vt:lpstr>
      <vt:lpstr>IRIS System for Portable Assessment of Quality (ISPAQ) – a work in Progress</vt:lpstr>
      <vt:lpstr>ISPAQ</vt:lpstr>
      <vt:lpstr>ISPAQ</vt:lpstr>
      <vt:lpstr>IRIS DMC:  Research Ready Data Sets</vt:lpstr>
      <vt:lpstr>For More Information:</vt:lpstr>
      <vt:lpstr>The End</vt:lpstr>
    </vt:vector>
  </TitlesOfParts>
  <Company>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Services, Products, Quality Assurance Efforts, and Potential Links to High Performance Computing in the Era of BIG DATA  </dc:title>
  <dc:creator>Tim Ahern</dc:creator>
  <cp:lastModifiedBy>Tim Ahern</cp:lastModifiedBy>
  <cp:revision>49</cp:revision>
  <cp:lastPrinted>2015-08-26T22:42:29Z</cp:lastPrinted>
  <dcterms:created xsi:type="dcterms:W3CDTF">2014-07-31T14:40:15Z</dcterms:created>
  <dcterms:modified xsi:type="dcterms:W3CDTF">2015-08-27T16:05:03Z</dcterms:modified>
</cp:coreProperties>
</file>