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7" r:id="rId1"/>
  </p:sldMasterIdLst>
  <p:notesMasterIdLst>
    <p:notesMasterId r:id="rId19"/>
  </p:notesMasterIdLst>
  <p:sldIdLst>
    <p:sldId id="256" r:id="rId2"/>
    <p:sldId id="257" r:id="rId3"/>
    <p:sldId id="281" r:id="rId4"/>
    <p:sldId id="258" r:id="rId5"/>
    <p:sldId id="262" r:id="rId6"/>
    <p:sldId id="263" r:id="rId7"/>
    <p:sldId id="264" r:id="rId8"/>
    <p:sldId id="269" r:id="rId9"/>
    <p:sldId id="265" r:id="rId10"/>
    <p:sldId id="266" r:id="rId11"/>
    <p:sldId id="267" r:id="rId12"/>
    <p:sldId id="268" r:id="rId13"/>
    <p:sldId id="275" r:id="rId14"/>
    <p:sldId id="276" r:id="rId15"/>
    <p:sldId id="277" r:id="rId16"/>
    <p:sldId id="278" r:id="rId17"/>
    <p:sldId id="279"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9"/>
  </p:normalViewPr>
  <p:slideViewPr>
    <p:cSldViewPr snapToGrid="0" snapToObjects="1">
      <p:cViewPr varScale="1">
        <p:scale>
          <a:sx n="109" d="100"/>
          <a:sy n="109" d="100"/>
        </p:scale>
        <p:origin x="172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74714A-F8EC-FA4C-B30F-E514EE69B885}" type="datetimeFigureOut">
              <a:rPr lang="en-US" smtClean="0"/>
              <a:t>8/10/17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D7AB14-652F-884C-93B9-F74E60ED0EA6}" type="slidenum">
              <a:rPr lang="en-US" smtClean="0"/>
              <a:t>‹#›</a:t>
            </a:fld>
            <a:endParaRPr lang="en-US"/>
          </a:p>
        </p:txBody>
      </p:sp>
    </p:spTree>
    <p:extLst>
      <p:ext uri="{BB962C8B-B14F-4D97-AF65-F5344CB8AC3E}">
        <p14:creationId xmlns:p14="http://schemas.microsoft.com/office/powerpoint/2010/main" val="25118226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6BBD458-BB8A-7847-90BC-58FEF6C391F0}" type="datetimeFigureOut">
              <a:rPr lang="en-US" smtClean="0"/>
              <a:t>8/10/17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36DD0FD-55B0-48C4-8AF2-8A69533EDFC3}"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BBD458-BB8A-7847-90BC-58FEF6C391F0}" type="datetimeFigureOut">
              <a:rPr lang="en-US" smtClean="0"/>
              <a:t>8/10/17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E8DCA-6428-7046-A73E-C4E1CAB4888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BBD458-BB8A-7847-90BC-58FEF6C391F0}" type="datetimeFigureOut">
              <a:rPr lang="en-US" smtClean="0"/>
              <a:t>8/10/17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E8DCA-6428-7046-A73E-C4E1CAB4888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BBD458-BB8A-7847-90BC-58FEF6C391F0}" type="datetimeFigureOut">
              <a:rPr lang="en-US" smtClean="0"/>
              <a:t>8/10/17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E8DCA-6428-7046-A73E-C4E1CAB4888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6BBD458-BB8A-7847-90BC-58FEF6C391F0}" type="datetimeFigureOut">
              <a:rPr lang="en-US" smtClean="0"/>
              <a:t>8/10/17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E8DCA-6428-7046-A73E-C4E1CAB4888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6BBD458-BB8A-7847-90BC-58FEF6C391F0}" type="datetimeFigureOut">
              <a:rPr lang="en-US" smtClean="0"/>
              <a:t>8/10/17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1E8DCA-6428-7046-A73E-C4E1CAB4888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6BBD458-BB8A-7847-90BC-58FEF6C391F0}" type="datetimeFigureOut">
              <a:rPr lang="en-US" smtClean="0"/>
              <a:t>8/10/17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1E8DCA-6428-7046-A73E-C4E1CAB4888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6BBD458-BB8A-7847-90BC-58FEF6C391F0}" type="datetimeFigureOut">
              <a:rPr lang="en-US" smtClean="0"/>
              <a:t>8/10/17</a:t>
            </a:fld>
            <a:endParaRPr lang="en-US"/>
          </a:p>
        </p:txBody>
      </p:sp>
      <p:sp>
        <p:nvSpPr>
          <p:cNvPr id="8" name="Slide Number Placeholder 7"/>
          <p:cNvSpPr>
            <a:spLocks noGrp="1"/>
          </p:cNvSpPr>
          <p:nvPr>
            <p:ph type="sldNum" sz="quarter" idx="11"/>
          </p:nvPr>
        </p:nvSpPr>
        <p:spPr/>
        <p:txBody>
          <a:bodyPr/>
          <a:lstStyle/>
          <a:p>
            <a:fld id="{391E8DCA-6428-7046-A73E-C4E1CAB48886}"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BBD458-BB8A-7847-90BC-58FEF6C391F0}" type="datetimeFigureOut">
              <a:rPr lang="en-US" smtClean="0"/>
              <a:t>8/10/17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1E8DCA-6428-7046-A73E-C4E1CAB4888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6BBD458-BB8A-7847-90BC-58FEF6C391F0}" type="datetimeFigureOut">
              <a:rPr lang="en-US" smtClean="0"/>
              <a:t>8/10/17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391E8DCA-6428-7046-A73E-C4E1CAB4888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16BBD458-BB8A-7847-90BC-58FEF6C391F0}" type="datetimeFigureOut">
              <a:rPr lang="en-US" smtClean="0"/>
              <a:t>8/10/17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1E8DCA-6428-7046-A73E-C4E1CAB4888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6BBD458-BB8A-7847-90BC-58FEF6C391F0}" type="datetimeFigureOut">
              <a:rPr lang="en-US" smtClean="0"/>
              <a:t>8/10/17</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391E8DCA-6428-7046-A73E-C4E1CAB4888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hyperlink" Target="http://ds.iris.edu/ds/nodes/dmc/tutorials/getting-started-with-mustang/" TargetMode="External"/><Relationship Id="rId4" Type="http://schemas.openxmlformats.org/officeDocument/2006/relationships/hyperlink" Target="http://ds.iris.edu/ds/nodes/dmc/quality-assurance" TargetMode="External"/><Relationship Id="rId1" Type="http://schemas.openxmlformats.org/officeDocument/2006/relationships/slideLayout" Target="../slideLayouts/slideLayout2.xml"/><Relationship Id="rId2" Type="http://schemas.openxmlformats.org/officeDocument/2006/relationships/hyperlink" Target="http://services.iris.edu/musta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4476" y="3813840"/>
            <a:ext cx="6480048" cy="2301240"/>
          </a:xfrm>
        </p:spPr>
        <p:txBody>
          <a:bodyPr>
            <a:normAutofit/>
          </a:bodyPr>
          <a:lstStyle/>
          <a:p>
            <a:r>
              <a:rPr lang="en-US" dirty="0" smtClean="0"/>
              <a:t>Introduction to MUSTANG</a:t>
            </a:r>
            <a:br>
              <a:rPr lang="en-US" dirty="0" smtClean="0"/>
            </a:br>
            <a:endParaRPr lang="en-US" dirty="0"/>
          </a:p>
        </p:txBody>
      </p:sp>
      <p:sp>
        <p:nvSpPr>
          <p:cNvPr id="3" name="Subtitle 2"/>
          <p:cNvSpPr>
            <a:spLocks noGrp="1"/>
          </p:cNvSpPr>
          <p:nvPr>
            <p:ph type="subTitle" idx="1"/>
          </p:nvPr>
        </p:nvSpPr>
        <p:spPr>
          <a:xfrm>
            <a:off x="433050" y="1994632"/>
            <a:ext cx="6480048" cy="1752600"/>
          </a:xfrm>
        </p:spPr>
        <p:txBody>
          <a:bodyPr/>
          <a:lstStyle/>
          <a:p>
            <a:r>
              <a:rPr lang="en-US" dirty="0" smtClean="0"/>
              <a:t>TIM AHERN, DIRECTOR, IRIS DATA SERVICES</a:t>
            </a:r>
            <a:endParaRPr lang="en-US" dirty="0"/>
          </a:p>
        </p:txBody>
      </p:sp>
      <p:pic>
        <p:nvPicPr>
          <p:cNvPr id="5" name="Picture 4" descr="WorkshopLogo2.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3298" y="0"/>
            <a:ext cx="3048000" cy="3200400"/>
          </a:xfrm>
          <a:prstGeom prst="rect">
            <a:avLst/>
          </a:prstGeom>
        </p:spPr>
      </p:pic>
    </p:spTree>
    <p:extLst>
      <p:ext uri="{BB962C8B-B14F-4D97-AF65-F5344CB8AC3E}">
        <p14:creationId xmlns:p14="http://schemas.microsoft.com/office/powerpoint/2010/main" val="35015957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Multiple output options for PSDs</a:t>
            </a:r>
            <a:br>
              <a:rPr lang="en-US" dirty="0" smtClean="0"/>
            </a:br>
            <a:r>
              <a:rPr lang="en-US" dirty="0"/>
              <a:t>	</a:t>
            </a:r>
            <a:r>
              <a:rPr lang="en-US" sz="2200" dirty="0" smtClean="0"/>
              <a:t>XML, Text, Plots</a:t>
            </a:r>
            <a:endParaRPr lang="en-US" sz="2200" dirty="0"/>
          </a:p>
        </p:txBody>
      </p:sp>
      <p:pic>
        <p:nvPicPr>
          <p:cNvPr id="3" name="Picture 2"/>
          <p:cNvPicPr>
            <a:picLocks noChangeAspect="1"/>
          </p:cNvPicPr>
          <p:nvPr/>
        </p:nvPicPr>
        <p:blipFill>
          <a:blip r:embed="rId2"/>
          <a:stretch>
            <a:fillRect/>
          </a:stretch>
        </p:blipFill>
        <p:spPr>
          <a:xfrm>
            <a:off x="2486900" y="1469565"/>
            <a:ext cx="6536148" cy="4541762"/>
          </a:xfrm>
          <a:prstGeom prst="rect">
            <a:avLst/>
          </a:prstGeom>
        </p:spPr>
      </p:pic>
      <p:pic>
        <p:nvPicPr>
          <p:cNvPr id="6" name="Picture 5"/>
          <p:cNvPicPr>
            <a:picLocks noChangeAspect="1"/>
          </p:cNvPicPr>
          <p:nvPr/>
        </p:nvPicPr>
        <p:blipFill>
          <a:blip r:embed="rId3"/>
          <a:stretch>
            <a:fillRect/>
          </a:stretch>
        </p:blipFill>
        <p:spPr>
          <a:xfrm>
            <a:off x="160007" y="1203475"/>
            <a:ext cx="2440469" cy="5124986"/>
          </a:xfrm>
          <a:prstGeom prst="rect">
            <a:avLst/>
          </a:prstGeom>
        </p:spPr>
      </p:pic>
    </p:spTree>
    <p:extLst>
      <p:ext uri="{BB962C8B-B14F-4D97-AF65-F5344CB8AC3E}">
        <p14:creationId xmlns:p14="http://schemas.microsoft.com/office/powerpoint/2010/main" val="1927902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MUSTANG builds upon web services experience</a:t>
            </a:r>
            <a:endParaRPr lang="en-US" dirty="0"/>
          </a:p>
        </p:txBody>
      </p:sp>
      <p:sp>
        <p:nvSpPr>
          <p:cNvPr id="3" name="Content Placeholder 2"/>
          <p:cNvSpPr>
            <a:spLocks noGrp="1"/>
          </p:cNvSpPr>
          <p:nvPr>
            <p:ph sz="quarter" idx="1"/>
          </p:nvPr>
        </p:nvSpPr>
        <p:spPr/>
        <p:txBody>
          <a:bodyPr/>
          <a:lstStyle/>
          <a:p>
            <a:r>
              <a:rPr lang="en-US" dirty="0" smtClean="0"/>
              <a:t>http://</a:t>
            </a:r>
            <a:r>
              <a:rPr lang="en-US" dirty="0" err="1" smtClean="0"/>
              <a:t>service.iris.edu</a:t>
            </a:r>
            <a:r>
              <a:rPr lang="en-US" dirty="0" smtClean="0"/>
              <a:t>/mustang/</a:t>
            </a:r>
            <a:endParaRPr lang="en-US" dirty="0"/>
          </a:p>
        </p:txBody>
      </p:sp>
      <p:pic>
        <p:nvPicPr>
          <p:cNvPr id="6" name="Picture 5"/>
          <p:cNvPicPr>
            <a:picLocks noChangeAspect="1"/>
          </p:cNvPicPr>
          <p:nvPr/>
        </p:nvPicPr>
        <p:blipFill>
          <a:blip r:embed="rId2"/>
          <a:stretch>
            <a:fillRect/>
          </a:stretch>
        </p:blipFill>
        <p:spPr>
          <a:xfrm>
            <a:off x="699105" y="1661343"/>
            <a:ext cx="7078133" cy="4875395"/>
          </a:xfrm>
          <a:prstGeom prst="rect">
            <a:avLst/>
          </a:prstGeom>
        </p:spPr>
      </p:pic>
      <p:sp>
        <p:nvSpPr>
          <p:cNvPr id="5" name="Donut 4"/>
          <p:cNvSpPr/>
          <p:nvPr/>
        </p:nvSpPr>
        <p:spPr>
          <a:xfrm>
            <a:off x="457200" y="4017522"/>
            <a:ext cx="1316500" cy="545806"/>
          </a:xfrm>
          <a:prstGeom prst="donu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0949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Similar usage for PDFs</a:t>
            </a:r>
            <a:br>
              <a:rPr lang="en-US" dirty="0" smtClean="0"/>
            </a:br>
            <a:r>
              <a:rPr lang="en-US" dirty="0"/>
              <a:t>	</a:t>
            </a:r>
            <a:r>
              <a:rPr lang="en-US" dirty="0" err="1" smtClean="0"/>
              <a:t>pdf</a:t>
            </a:r>
            <a:r>
              <a:rPr lang="en-US" dirty="0" smtClean="0"/>
              <a:t> for 20 months of data</a:t>
            </a:r>
            <a:endParaRPr lang="en-US" dirty="0"/>
          </a:p>
        </p:txBody>
      </p:sp>
      <p:pic>
        <p:nvPicPr>
          <p:cNvPr id="5" name="Picture 4"/>
          <p:cNvPicPr>
            <a:picLocks noChangeAspect="1"/>
          </p:cNvPicPr>
          <p:nvPr/>
        </p:nvPicPr>
        <p:blipFill>
          <a:blip r:embed="rId2"/>
          <a:stretch>
            <a:fillRect/>
          </a:stretch>
        </p:blipFill>
        <p:spPr>
          <a:xfrm>
            <a:off x="577801" y="1569690"/>
            <a:ext cx="7499045" cy="5016185"/>
          </a:xfrm>
          <a:prstGeom prst="rect">
            <a:avLst/>
          </a:prstGeom>
        </p:spPr>
      </p:pic>
    </p:spTree>
    <p:extLst>
      <p:ext uri="{BB962C8B-B14F-4D97-AF65-F5344CB8AC3E}">
        <p14:creationId xmlns:p14="http://schemas.microsoft.com/office/powerpoint/2010/main" val="3973141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IRIS System for Portable Assessment of Quality (ISPAQ)</a:t>
            </a:r>
            <a:endParaRPr lang="en-US" dirty="0"/>
          </a:p>
        </p:txBody>
      </p:sp>
      <p:sp>
        <p:nvSpPr>
          <p:cNvPr id="3" name="Content Placeholder 2"/>
          <p:cNvSpPr>
            <a:spLocks noGrp="1"/>
          </p:cNvSpPr>
          <p:nvPr>
            <p:ph sz="quarter" idx="1"/>
          </p:nvPr>
        </p:nvSpPr>
        <p:spPr>
          <a:xfrm>
            <a:off x="349873" y="1729022"/>
            <a:ext cx="8593667" cy="4937760"/>
          </a:xfrm>
        </p:spPr>
        <p:txBody>
          <a:bodyPr/>
          <a:lstStyle/>
          <a:p>
            <a:r>
              <a:rPr lang="en-US" dirty="0" smtClean="0"/>
              <a:t>MUSTANG is a very large system with many dependencies</a:t>
            </a:r>
          </a:p>
          <a:p>
            <a:pPr lvl="1"/>
            <a:r>
              <a:rPr lang="en-US" dirty="0" smtClean="0"/>
              <a:t>Web services</a:t>
            </a:r>
          </a:p>
          <a:p>
            <a:pPr lvl="1"/>
            <a:r>
              <a:rPr lang="en-US" dirty="0" err="1" smtClean="0"/>
              <a:t>Postgres</a:t>
            </a:r>
            <a:r>
              <a:rPr lang="en-US" dirty="0" smtClean="0"/>
              <a:t> DBMS</a:t>
            </a:r>
          </a:p>
          <a:p>
            <a:pPr lvl="1"/>
            <a:r>
              <a:rPr lang="en-US" dirty="0" smtClean="0"/>
              <a:t>PASTURE recalculation engine</a:t>
            </a:r>
          </a:p>
          <a:p>
            <a:pPr lvl="1"/>
            <a:r>
              <a:rPr lang="en-US" dirty="0" smtClean="0"/>
              <a:t>Scalable to many terabytes of data holdings and thousands of seismic statins</a:t>
            </a:r>
          </a:p>
          <a:p>
            <a:pPr lvl="1"/>
            <a:r>
              <a:rPr lang="en-US" dirty="0" smtClean="0"/>
              <a:t>etc.</a:t>
            </a:r>
          </a:p>
          <a:p>
            <a:pPr lvl="1"/>
            <a:endParaRPr lang="en-US" dirty="0"/>
          </a:p>
        </p:txBody>
      </p:sp>
    </p:spTree>
    <p:extLst>
      <p:ext uri="{BB962C8B-B14F-4D97-AF65-F5344CB8AC3E}">
        <p14:creationId xmlns:p14="http://schemas.microsoft.com/office/powerpoint/2010/main" val="1014606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ISPAQ</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Most networks operate a smaller network with at most a few hundred stations</a:t>
            </a:r>
          </a:p>
          <a:p>
            <a:r>
              <a:rPr lang="en-US" dirty="0" smtClean="0"/>
              <a:t>They know when changes occur in metadata, or time series, </a:t>
            </a:r>
            <a:r>
              <a:rPr lang="en-US" dirty="0" err="1" smtClean="0"/>
              <a:t>etc</a:t>
            </a:r>
            <a:endParaRPr lang="en-US" dirty="0" smtClean="0"/>
          </a:p>
          <a:p>
            <a:r>
              <a:rPr lang="en-US" dirty="0" smtClean="0"/>
              <a:t>ISPAQ will leverage this as a system that is scriptable and will execute specific metric calculations against </a:t>
            </a:r>
            <a:r>
              <a:rPr lang="en-US" dirty="0" err="1" smtClean="0"/>
              <a:t>specfic</a:t>
            </a:r>
            <a:r>
              <a:rPr lang="en-US" dirty="0" smtClean="0"/>
              <a:t> data targets</a:t>
            </a:r>
          </a:p>
          <a:p>
            <a:pPr lvl="1"/>
            <a:r>
              <a:rPr lang="en-US" dirty="0" smtClean="0"/>
              <a:t>Will use the existing MUSTANG metric calculators that are in the CRAN repository</a:t>
            </a:r>
          </a:p>
          <a:p>
            <a:pPr lvl="1"/>
            <a:r>
              <a:rPr lang="en-US" dirty="0" smtClean="0"/>
              <a:t>Will work with a system that has web services in place (SeisComp3)</a:t>
            </a:r>
          </a:p>
          <a:p>
            <a:pPr lvl="1"/>
            <a:r>
              <a:rPr lang="en-US" dirty="0" smtClean="0"/>
              <a:t>Will work with local waveform and metadata files</a:t>
            </a:r>
          </a:p>
          <a:p>
            <a:pPr lvl="1"/>
            <a:r>
              <a:rPr lang="en-US" dirty="0" smtClean="0"/>
              <a:t>Will store results as simple text files</a:t>
            </a:r>
            <a:endParaRPr lang="en-US" dirty="0"/>
          </a:p>
        </p:txBody>
      </p:sp>
    </p:spTree>
    <p:extLst>
      <p:ext uri="{BB962C8B-B14F-4D97-AF65-F5344CB8AC3E}">
        <p14:creationId xmlns:p14="http://schemas.microsoft.com/office/powerpoint/2010/main" val="38814753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ISPAQ</a:t>
            </a:r>
            <a:endParaRPr lang="en-US" dirty="0"/>
          </a:p>
        </p:txBody>
      </p:sp>
      <p:sp>
        <p:nvSpPr>
          <p:cNvPr id="3" name="Content Placeholder 2"/>
          <p:cNvSpPr>
            <a:spLocks noGrp="1"/>
          </p:cNvSpPr>
          <p:nvPr>
            <p:ph sz="quarter" idx="1"/>
          </p:nvPr>
        </p:nvSpPr>
        <p:spPr/>
        <p:txBody>
          <a:bodyPr/>
          <a:lstStyle/>
          <a:p>
            <a:r>
              <a:rPr lang="en-US" dirty="0" smtClean="0"/>
              <a:t>ISPAQ can provide a portable solution that can be used with smaller networks in a much less complicated environment than is found at the IRIS DMC</a:t>
            </a:r>
          </a:p>
          <a:p>
            <a:r>
              <a:rPr lang="en-US" dirty="0" smtClean="0"/>
              <a:t>But the metrics will be calculated using identical algorithms</a:t>
            </a:r>
          </a:p>
          <a:p>
            <a:r>
              <a:rPr lang="en-US" dirty="0" smtClean="0"/>
              <a:t>Hope to extend ISPAQ across the FDSN</a:t>
            </a:r>
            <a:endParaRPr lang="en-US" dirty="0"/>
          </a:p>
        </p:txBody>
      </p:sp>
    </p:spTree>
    <p:extLst>
      <p:ext uri="{BB962C8B-B14F-4D97-AF65-F5344CB8AC3E}">
        <p14:creationId xmlns:p14="http://schemas.microsoft.com/office/powerpoint/2010/main" val="19952598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0" y="557407"/>
            <a:ext cx="7953375" cy="491244"/>
          </a:xfrm>
        </p:spPr>
        <p:txBody>
          <a:bodyPr>
            <a:normAutofit fontScale="90000"/>
          </a:bodyPr>
          <a:lstStyle/>
          <a:p>
            <a:r>
              <a:rPr lang="en-US" dirty="0" smtClean="0"/>
              <a:t>IRIS DMC: </a:t>
            </a:r>
            <a:br>
              <a:rPr lang="en-US" dirty="0" smtClean="0"/>
            </a:br>
            <a:r>
              <a:rPr lang="en-US" dirty="0" smtClean="0"/>
              <a:t>Research Ready Data Sets</a:t>
            </a:r>
            <a:endParaRPr lang="en-US" sz="2800" dirty="0">
              <a:latin typeface="+mj-lt"/>
            </a:endParaRPr>
          </a:p>
        </p:txBody>
      </p:sp>
      <p:pic>
        <p:nvPicPr>
          <p:cNvPr id="4" name="Picture 3"/>
          <p:cNvPicPr>
            <a:picLocks noChangeAspect="1"/>
          </p:cNvPicPr>
          <p:nvPr/>
        </p:nvPicPr>
        <p:blipFill>
          <a:blip r:embed="rId3"/>
          <a:stretch>
            <a:fillRect/>
          </a:stretch>
        </p:blipFill>
        <p:spPr>
          <a:xfrm>
            <a:off x="230117" y="3948484"/>
            <a:ext cx="3530869" cy="708291"/>
          </a:xfrm>
          <a:prstGeom prst="rect">
            <a:avLst/>
          </a:prstGeom>
        </p:spPr>
      </p:pic>
      <p:sp>
        <p:nvSpPr>
          <p:cNvPr id="5" name="Rectangle 4"/>
          <p:cNvSpPr/>
          <p:nvPr/>
        </p:nvSpPr>
        <p:spPr>
          <a:xfrm>
            <a:off x="603498" y="1896901"/>
            <a:ext cx="2784107" cy="1058364"/>
          </a:xfrm>
          <a:prstGeom prst="rect">
            <a:avLst/>
          </a:prstGeom>
          <a:solidFill>
            <a:schemeClr val="bg1"/>
          </a:solidFill>
          <a:ln>
            <a:solidFill>
              <a:srgbClr val="000090"/>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MUSTANG Metric Estimators</a:t>
            </a:r>
          </a:p>
          <a:p>
            <a:pPr algn="ctr"/>
            <a:r>
              <a:rPr lang="en-US" sz="1200" dirty="0" smtClean="0">
                <a:solidFill>
                  <a:schemeClr val="tx1"/>
                </a:solidFill>
              </a:rPr>
              <a:t>Gaps, overlaps, completeness, signal to noise, power density, pdf mode changes,</a:t>
            </a:r>
          </a:p>
          <a:p>
            <a:pPr algn="ctr"/>
            <a:r>
              <a:rPr lang="en-US" sz="1200" dirty="0" smtClean="0">
                <a:solidFill>
                  <a:schemeClr val="tx1"/>
                </a:solidFill>
              </a:rPr>
              <a:t>Glitches, (~24 metrics in phase 2) </a:t>
            </a:r>
            <a:endParaRPr lang="en-US" sz="1200" dirty="0">
              <a:solidFill>
                <a:schemeClr val="tx1"/>
              </a:solidFill>
            </a:endParaRPr>
          </a:p>
        </p:txBody>
      </p:sp>
      <p:cxnSp>
        <p:nvCxnSpPr>
          <p:cNvPr id="8" name="Straight Connector 7"/>
          <p:cNvCxnSpPr>
            <a:stCxn id="5" idx="2"/>
          </p:cNvCxnSpPr>
          <p:nvPr/>
        </p:nvCxnSpPr>
        <p:spPr>
          <a:xfrm rot="5400000">
            <a:off x="616226" y="2569157"/>
            <a:ext cx="993219" cy="1765434"/>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5" idx="2"/>
          </p:cNvCxnSpPr>
          <p:nvPr/>
        </p:nvCxnSpPr>
        <p:spPr>
          <a:xfrm rot="16200000" flipH="1">
            <a:off x="2381661" y="2569156"/>
            <a:ext cx="993219" cy="1765436"/>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nvGrpSpPr>
          <p:cNvPr id="3" name="Group 74"/>
          <p:cNvGrpSpPr/>
          <p:nvPr/>
        </p:nvGrpSpPr>
        <p:grpSpPr>
          <a:xfrm>
            <a:off x="3387605" y="1898489"/>
            <a:ext cx="2050350" cy="1058364"/>
            <a:chOff x="3387605" y="1898489"/>
            <a:chExt cx="2050350" cy="1058364"/>
          </a:xfrm>
          <a:effectLst/>
        </p:grpSpPr>
        <p:sp>
          <p:nvSpPr>
            <p:cNvPr id="6" name="Rectangle 5"/>
            <p:cNvSpPr/>
            <p:nvPr/>
          </p:nvSpPr>
          <p:spPr>
            <a:xfrm>
              <a:off x="4019207" y="1898489"/>
              <a:ext cx="1418748" cy="1058364"/>
            </a:xfrm>
            <a:prstGeom prst="rect">
              <a:avLst/>
            </a:prstGeom>
            <a:solidFill>
              <a:schemeClr val="bg1"/>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PostgreSQL Database</a:t>
              </a:r>
            </a:p>
          </p:txBody>
        </p:sp>
        <p:cxnSp>
          <p:nvCxnSpPr>
            <p:cNvPr id="13" name="Straight Connector 12"/>
            <p:cNvCxnSpPr>
              <a:stCxn id="5" idx="3"/>
              <a:endCxn id="6" idx="1"/>
            </p:cNvCxnSpPr>
            <p:nvPr/>
          </p:nvCxnSpPr>
          <p:spPr>
            <a:xfrm>
              <a:off x="3387605" y="2426083"/>
              <a:ext cx="631602" cy="1588"/>
            </a:xfrm>
            <a:prstGeom prst="line">
              <a:avLst/>
            </a:prstGeom>
            <a:ln>
              <a:solidFill>
                <a:srgbClr val="000090"/>
              </a:solidFill>
              <a:headEnd type="none"/>
              <a:tailEnd type="triangle"/>
            </a:ln>
          </p:spPr>
          <p:style>
            <a:lnRef idx="2">
              <a:schemeClr val="accent1"/>
            </a:lnRef>
            <a:fillRef idx="0">
              <a:schemeClr val="accent1"/>
            </a:fillRef>
            <a:effectRef idx="1">
              <a:schemeClr val="accent1"/>
            </a:effectRef>
            <a:fontRef idx="minor">
              <a:schemeClr val="tx1"/>
            </a:fontRef>
          </p:style>
        </p:cxnSp>
      </p:grpSp>
      <p:grpSp>
        <p:nvGrpSpPr>
          <p:cNvPr id="7" name="Group 73"/>
          <p:cNvGrpSpPr/>
          <p:nvPr/>
        </p:nvGrpSpPr>
        <p:grpSpPr>
          <a:xfrm>
            <a:off x="5437955" y="1895311"/>
            <a:ext cx="3449341" cy="1059953"/>
            <a:chOff x="5437955" y="1895311"/>
            <a:chExt cx="3449341" cy="1059953"/>
          </a:xfrm>
          <a:effectLst/>
        </p:grpSpPr>
        <p:sp>
          <p:nvSpPr>
            <p:cNvPr id="16" name="Rectangle 15"/>
            <p:cNvSpPr/>
            <p:nvPr/>
          </p:nvSpPr>
          <p:spPr>
            <a:xfrm>
              <a:off x="6206770" y="1896900"/>
              <a:ext cx="1005846" cy="1058364"/>
            </a:xfrm>
            <a:prstGeom prst="rect">
              <a:avLst/>
            </a:prstGeom>
            <a:solidFill>
              <a:schemeClr val="bg1"/>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Data Quality Technician</a:t>
              </a:r>
            </a:p>
          </p:txBody>
        </p:sp>
        <p:sp>
          <p:nvSpPr>
            <p:cNvPr id="17" name="Rectangle 16"/>
            <p:cNvSpPr/>
            <p:nvPr/>
          </p:nvSpPr>
          <p:spPr>
            <a:xfrm>
              <a:off x="7881450" y="1895311"/>
              <a:ext cx="1005846" cy="1058364"/>
            </a:xfrm>
            <a:prstGeom prst="rect">
              <a:avLst/>
            </a:prstGeom>
            <a:solidFill>
              <a:schemeClr val="bg1"/>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Domestic &amp; Non-US</a:t>
              </a:r>
            </a:p>
            <a:p>
              <a:pPr algn="ctr"/>
              <a:r>
                <a:rPr lang="en-US" sz="1200" dirty="0" smtClean="0">
                  <a:solidFill>
                    <a:schemeClr val="tx1"/>
                  </a:solidFill>
                </a:rPr>
                <a:t>Network Operators</a:t>
              </a:r>
            </a:p>
          </p:txBody>
        </p:sp>
        <p:cxnSp>
          <p:nvCxnSpPr>
            <p:cNvPr id="18" name="Straight Connector 17"/>
            <p:cNvCxnSpPr>
              <a:stCxn id="6" idx="3"/>
              <a:endCxn id="16" idx="1"/>
            </p:cNvCxnSpPr>
            <p:nvPr/>
          </p:nvCxnSpPr>
          <p:spPr>
            <a:xfrm flipV="1">
              <a:off x="5437955" y="2426082"/>
              <a:ext cx="768815" cy="1589"/>
            </a:xfrm>
            <a:prstGeom prst="line">
              <a:avLst/>
            </a:prstGeom>
            <a:ln>
              <a:solidFill>
                <a:srgbClr val="00009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16" idx="3"/>
              <a:endCxn id="17" idx="1"/>
            </p:cNvCxnSpPr>
            <p:nvPr/>
          </p:nvCxnSpPr>
          <p:spPr>
            <a:xfrm flipV="1">
              <a:off x="7212616" y="2424493"/>
              <a:ext cx="668834" cy="1589"/>
            </a:xfrm>
            <a:prstGeom prst="line">
              <a:avLst/>
            </a:prstGeom>
            <a:ln>
              <a:solidFill>
                <a:srgbClr val="000090"/>
              </a:solidFill>
              <a:headEnd type="triangle"/>
              <a:tailEnd type="triangle"/>
            </a:ln>
          </p:spPr>
          <p:style>
            <a:lnRef idx="2">
              <a:schemeClr val="accent1"/>
            </a:lnRef>
            <a:fillRef idx="0">
              <a:schemeClr val="accent1"/>
            </a:fillRef>
            <a:effectRef idx="1">
              <a:schemeClr val="accent1"/>
            </a:effectRef>
            <a:fontRef idx="minor">
              <a:schemeClr val="tx1"/>
            </a:fontRef>
          </p:style>
        </p:cxnSp>
      </p:grpSp>
      <p:grpSp>
        <p:nvGrpSpPr>
          <p:cNvPr id="10" name="Group 48"/>
          <p:cNvGrpSpPr/>
          <p:nvPr/>
        </p:nvGrpSpPr>
        <p:grpSpPr>
          <a:xfrm>
            <a:off x="1988344" y="1349845"/>
            <a:ext cx="6389617" cy="547850"/>
            <a:chOff x="1994758" y="1349845"/>
            <a:chExt cx="6389617" cy="547850"/>
          </a:xfrm>
          <a:effectLst/>
        </p:grpSpPr>
        <p:cxnSp>
          <p:nvCxnSpPr>
            <p:cNvPr id="37" name="Straight Arrow Connector 36"/>
            <p:cNvCxnSpPr>
              <a:endCxn id="5" idx="0"/>
            </p:cNvCxnSpPr>
            <p:nvPr/>
          </p:nvCxnSpPr>
          <p:spPr>
            <a:xfrm rot="5400000">
              <a:off x="1723215" y="1624564"/>
              <a:ext cx="544674" cy="1588"/>
            </a:xfrm>
            <a:prstGeom prst="straightConnector1">
              <a:avLst/>
            </a:prstGeom>
            <a:ln>
              <a:solidFill>
                <a:srgbClr val="000090"/>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1995552" y="1349845"/>
              <a:ext cx="6388823" cy="3178"/>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a:endCxn id="17" idx="0"/>
            </p:cNvCxnSpPr>
            <p:nvPr/>
          </p:nvCxnSpPr>
          <p:spPr>
            <a:xfrm rot="5400000">
              <a:off x="8113230" y="1624166"/>
              <a:ext cx="542288" cy="2"/>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grpSp>
      <p:sp>
        <p:nvSpPr>
          <p:cNvPr id="50" name="Rectangle 49"/>
          <p:cNvSpPr/>
          <p:nvPr/>
        </p:nvSpPr>
        <p:spPr>
          <a:xfrm>
            <a:off x="4000634" y="5347999"/>
            <a:ext cx="1418748" cy="1058364"/>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Researcher Specifies  Required Data Metric Constraints</a:t>
            </a:r>
          </a:p>
        </p:txBody>
      </p:sp>
      <p:grpSp>
        <p:nvGrpSpPr>
          <p:cNvPr id="11" name="Group 75"/>
          <p:cNvGrpSpPr/>
          <p:nvPr/>
        </p:nvGrpSpPr>
        <p:grpSpPr>
          <a:xfrm>
            <a:off x="4007603" y="2956853"/>
            <a:ext cx="1418748" cy="2391147"/>
            <a:chOff x="4007603" y="2956853"/>
            <a:chExt cx="1418748" cy="2391147"/>
          </a:xfrm>
          <a:effectLst/>
        </p:grpSpPr>
        <p:sp>
          <p:nvSpPr>
            <p:cNvPr id="55" name="Rectangle 54"/>
            <p:cNvSpPr/>
            <p:nvPr/>
          </p:nvSpPr>
          <p:spPr>
            <a:xfrm>
              <a:off x="4007603" y="3740885"/>
              <a:ext cx="1418748" cy="1058364"/>
            </a:xfrm>
            <a:prstGeom prst="rect">
              <a:avLst/>
            </a:prstGeom>
            <a:solidFill>
              <a:schemeClr val="bg1"/>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DMC Filters Data Request  Using Defined Constraints</a:t>
              </a:r>
            </a:p>
          </p:txBody>
        </p:sp>
        <p:cxnSp>
          <p:nvCxnSpPr>
            <p:cNvPr id="56" name="Straight Connector 55"/>
            <p:cNvCxnSpPr>
              <a:stCxn id="50" idx="0"/>
              <a:endCxn id="55" idx="2"/>
            </p:cNvCxnSpPr>
            <p:nvPr/>
          </p:nvCxnSpPr>
          <p:spPr>
            <a:xfrm rot="5400000" flipH="1" flipV="1">
              <a:off x="4439117" y="5070140"/>
              <a:ext cx="548750" cy="6969"/>
            </a:xfrm>
            <a:prstGeom prst="line">
              <a:avLst/>
            </a:prstGeom>
            <a:ln>
              <a:solidFill>
                <a:srgbClr val="00009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55" idx="0"/>
              <a:endCxn id="6" idx="2"/>
            </p:cNvCxnSpPr>
            <p:nvPr/>
          </p:nvCxnSpPr>
          <p:spPr>
            <a:xfrm rot="5400000" flipH="1" flipV="1">
              <a:off x="4330763" y="3343067"/>
              <a:ext cx="784032" cy="11604"/>
            </a:xfrm>
            <a:prstGeom prst="line">
              <a:avLst/>
            </a:prstGeom>
            <a:ln>
              <a:solidFill>
                <a:srgbClr val="000090"/>
              </a:solidFill>
              <a:headEnd type="triangle"/>
              <a:tailEnd type="triangle"/>
            </a:ln>
          </p:spPr>
          <p:style>
            <a:lnRef idx="2">
              <a:schemeClr val="accent1"/>
            </a:lnRef>
            <a:fillRef idx="0">
              <a:schemeClr val="accent1"/>
            </a:fillRef>
            <a:effectRef idx="1">
              <a:schemeClr val="accent1"/>
            </a:effectRef>
            <a:fontRef idx="minor">
              <a:schemeClr val="tx1"/>
            </a:fontRef>
          </p:style>
        </p:cxnSp>
      </p:grpSp>
      <p:grpSp>
        <p:nvGrpSpPr>
          <p:cNvPr id="12" name="Group 77"/>
          <p:cNvGrpSpPr/>
          <p:nvPr/>
        </p:nvGrpSpPr>
        <p:grpSpPr>
          <a:xfrm>
            <a:off x="5419383" y="4270067"/>
            <a:ext cx="2501477" cy="1607114"/>
            <a:chOff x="5419383" y="4270067"/>
            <a:chExt cx="2501477" cy="1607114"/>
          </a:xfrm>
          <a:effectLst/>
        </p:grpSpPr>
        <p:grpSp>
          <p:nvGrpSpPr>
            <p:cNvPr id="14" name="Group 72"/>
            <p:cNvGrpSpPr/>
            <p:nvPr/>
          </p:nvGrpSpPr>
          <p:grpSpPr>
            <a:xfrm>
              <a:off x="5419383" y="4270067"/>
              <a:ext cx="1687416" cy="1607114"/>
              <a:chOff x="5419383" y="4270067"/>
              <a:chExt cx="650175" cy="1607114"/>
            </a:xfrm>
          </p:grpSpPr>
          <p:cxnSp>
            <p:nvCxnSpPr>
              <p:cNvPr id="65" name="Straight Connector 64"/>
              <p:cNvCxnSpPr>
                <a:stCxn id="55" idx="3"/>
              </p:cNvCxnSpPr>
              <p:nvPr/>
            </p:nvCxnSpPr>
            <p:spPr>
              <a:xfrm>
                <a:off x="5426351" y="4270067"/>
                <a:ext cx="643206" cy="1588"/>
              </a:xfrm>
              <a:prstGeom prst="line">
                <a:avLst/>
              </a:prstGeom>
              <a:ln>
                <a:solidFill>
                  <a:srgbClr val="00009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rot="5400000" flipH="1" flipV="1">
                <a:off x="5263862" y="5064159"/>
                <a:ext cx="1599787" cy="11604"/>
              </a:xfrm>
              <a:prstGeom prst="line">
                <a:avLst/>
              </a:prstGeom>
              <a:ln>
                <a:solidFill>
                  <a:srgbClr val="00009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a:endCxn id="50" idx="3"/>
              </p:cNvCxnSpPr>
              <p:nvPr/>
            </p:nvCxnSpPr>
            <p:spPr>
              <a:xfrm rot="10800000" flipV="1">
                <a:off x="5419383" y="5869857"/>
                <a:ext cx="638575" cy="7324"/>
              </a:xfrm>
              <a:prstGeom prst="line">
                <a:avLst/>
              </a:prstGeom>
              <a:ln>
                <a:solidFill>
                  <a:srgbClr val="000090"/>
                </a:solidFill>
                <a:headEnd type="none"/>
                <a:tailEnd type="triangle"/>
              </a:ln>
            </p:spPr>
            <p:style>
              <a:lnRef idx="2">
                <a:schemeClr val="accent1"/>
              </a:lnRef>
              <a:fillRef idx="0">
                <a:schemeClr val="accent1"/>
              </a:fillRef>
              <a:effectRef idx="1">
                <a:schemeClr val="accent1"/>
              </a:effectRef>
              <a:fontRef idx="minor">
                <a:schemeClr val="tx1"/>
              </a:fontRef>
            </p:style>
          </p:cxnSp>
        </p:grpSp>
        <p:sp>
          <p:nvSpPr>
            <p:cNvPr id="77" name="Rectangle 76"/>
            <p:cNvSpPr/>
            <p:nvPr/>
          </p:nvSpPr>
          <p:spPr>
            <a:xfrm>
              <a:off x="6195039" y="4799249"/>
              <a:ext cx="1725821" cy="548751"/>
            </a:xfrm>
            <a:prstGeom prst="rect">
              <a:avLst/>
            </a:prstGeom>
            <a:solidFill>
              <a:schemeClr val="bg1"/>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Filtered Data Request </a:t>
              </a:r>
              <a:r>
                <a:rPr lang="en-US" sz="1200" dirty="0" smtClean="0">
                  <a:solidFill>
                    <a:schemeClr val="tx1"/>
                  </a:solidFill>
                </a:rPr>
                <a:t>Returned </a:t>
              </a:r>
              <a:r>
                <a:rPr lang="en-US" sz="1200" dirty="0" smtClean="0">
                  <a:solidFill>
                    <a:srgbClr val="FFFFFF"/>
                  </a:solidFill>
                </a:rPr>
                <a:t>to Researcher </a:t>
              </a:r>
              <a:endParaRPr lang="en-US" sz="1200" dirty="0">
                <a:solidFill>
                  <a:srgbClr val="FFFFFF"/>
                </a:solidFill>
              </a:endParaRPr>
            </a:p>
          </p:txBody>
        </p:sp>
      </p:grpSp>
      <p:sp>
        <p:nvSpPr>
          <p:cNvPr id="82" name="TextBox 81"/>
          <p:cNvSpPr txBox="1"/>
          <p:nvPr/>
        </p:nvSpPr>
        <p:spPr>
          <a:xfrm>
            <a:off x="603498" y="4799249"/>
            <a:ext cx="2919264" cy="369332"/>
          </a:xfrm>
          <a:prstGeom prst="rect">
            <a:avLst/>
          </a:prstGeom>
          <a:noFill/>
        </p:spPr>
        <p:txBody>
          <a:bodyPr wrap="none" rtlCol="0">
            <a:spAutoFit/>
          </a:bodyPr>
          <a:lstStyle/>
          <a:p>
            <a:r>
              <a:rPr lang="en-US" dirty="0" smtClean="0">
                <a:solidFill>
                  <a:srgbClr val="FFFFFF"/>
                </a:solidFill>
              </a:rPr>
              <a:t>Archived and Real Time Data</a:t>
            </a:r>
            <a:endParaRPr lang="en-US" dirty="0">
              <a:solidFill>
                <a:srgbClr val="FFFFFF"/>
              </a:solidFill>
            </a:endParaRPr>
          </a:p>
        </p:txBody>
      </p:sp>
      <p:sp>
        <p:nvSpPr>
          <p:cNvPr id="32" name="TextBox 31"/>
          <p:cNvSpPr txBox="1"/>
          <p:nvPr/>
        </p:nvSpPr>
        <p:spPr>
          <a:xfrm>
            <a:off x="5702300" y="3740885"/>
            <a:ext cx="2623397" cy="369332"/>
          </a:xfrm>
          <a:prstGeom prst="rect">
            <a:avLst/>
          </a:prstGeom>
          <a:noFill/>
        </p:spPr>
        <p:txBody>
          <a:bodyPr wrap="none" rtlCol="0">
            <a:spAutoFit/>
          </a:bodyPr>
          <a:lstStyle/>
          <a:p>
            <a:r>
              <a:rPr lang="en-US" dirty="0" smtClean="0">
                <a:solidFill>
                  <a:srgbClr val="FF0000"/>
                </a:solidFill>
              </a:rPr>
              <a:t>Research Ready Data Sets</a:t>
            </a:r>
            <a:endParaRPr lang="en-US" dirty="0">
              <a:solidFill>
                <a:srgbClr val="FF0000"/>
              </a:solidFill>
            </a:endParaRPr>
          </a:p>
        </p:txBody>
      </p:sp>
    </p:spTree>
    <p:custDataLst>
      <p:tags r:id="rId1"/>
    </p:custDataLst>
    <p:extLst>
      <p:ext uri="{BB962C8B-B14F-4D97-AF65-F5344CB8AC3E}">
        <p14:creationId xmlns:p14="http://schemas.microsoft.com/office/powerpoint/2010/main" val="179259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2000"/>
                                        <p:tgtEl>
                                          <p:spTgt spid="5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For More Information:</a:t>
            </a:r>
          </a:p>
        </p:txBody>
      </p:sp>
      <p:sp>
        <p:nvSpPr>
          <p:cNvPr id="4" name="Date Placeholder 3"/>
          <p:cNvSpPr>
            <a:spLocks noGrp="1"/>
          </p:cNvSpPr>
          <p:nvPr>
            <p:ph type="dt" sz="half" idx="10"/>
          </p:nvPr>
        </p:nvSpPr>
        <p:spPr/>
        <p:txBody>
          <a:bodyPr/>
          <a:lstStyle/>
          <a:p>
            <a:fld id="{A664A2A3-C8AF-1140-B8C2-5F801800414D}" type="datetime1">
              <a:rPr lang="en-US" smtClean="0"/>
              <a:t>8/10/17</a:t>
            </a:fld>
            <a:endParaRPr lang="en-US"/>
          </a:p>
        </p:txBody>
      </p:sp>
      <p:sp>
        <p:nvSpPr>
          <p:cNvPr id="5" name="Slide Number Placeholder 4"/>
          <p:cNvSpPr>
            <a:spLocks noGrp="1"/>
          </p:cNvSpPr>
          <p:nvPr>
            <p:ph type="sldNum" sz="quarter" idx="12"/>
          </p:nvPr>
        </p:nvSpPr>
        <p:spPr/>
        <p:txBody>
          <a:bodyPr/>
          <a:lstStyle/>
          <a:p>
            <a:fld id="{B96BD33D-A6B0-A142-AF49-03E0DEC8BA40}" type="slidenum">
              <a:rPr lang="en-US"/>
              <a:pPr/>
              <a:t>17</a:t>
            </a:fld>
            <a:endParaRPr lang="en-US"/>
          </a:p>
        </p:txBody>
      </p:sp>
      <p:sp>
        <p:nvSpPr>
          <p:cNvPr id="6" name="Content Placeholder 2"/>
          <p:cNvSpPr>
            <a:spLocks noGrp="1"/>
          </p:cNvSpPr>
          <p:nvPr>
            <p:ph idx="1"/>
          </p:nvPr>
        </p:nvSpPr>
        <p:spPr>
          <a:xfrm>
            <a:off x="457200" y="1600200"/>
            <a:ext cx="8229600" cy="4525963"/>
          </a:xfrm>
        </p:spPr>
        <p:txBody>
          <a:bodyPr>
            <a:normAutofit/>
          </a:bodyPr>
          <a:lstStyle/>
          <a:p>
            <a:pPr marL="0" indent="0">
              <a:buNone/>
            </a:pPr>
            <a:endParaRPr lang="en-US" sz="1800" dirty="0"/>
          </a:p>
          <a:p>
            <a:pPr indent="0">
              <a:buNone/>
              <a:tabLst>
                <a:tab pos="342900" algn="l"/>
              </a:tabLst>
            </a:pPr>
            <a:r>
              <a:rPr lang="en-US" sz="2400" dirty="0"/>
              <a:t>MUSTANG Services</a:t>
            </a:r>
          </a:p>
          <a:p>
            <a:pPr indent="0">
              <a:buNone/>
            </a:pPr>
            <a:r>
              <a:rPr lang="en-US" sz="2000" dirty="0">
                <a:hlinkClick r:id="rId2"/>
              </a:rPr>
              <a:t>http://services.iris.edu/mustang</a:t>
            </a:r>
            <a:endParaRPr lang="en-US" sz="2000" dirty="0"/>
          </a:p>
          <a:p>
            <a:pPr marL="0" indent="0">
              <a:buNone/>
            </a:pPr>
            <a:endParaRPr lang="en-US" sz="2400" dirty="0"/>
          </a:p>
          <a:p>
            <a:pPr indent="0">
              <a:buNone/>
            </a:pPr>
            <a:r>
              <a:rPr lang="en-US" sz="2400" dirty="0"/>
              <a:t>MUSTANG Tutorial</a:t>
            </a:r>
            <a:endParaRPr lang="en-US" sz="1800" dirty="0"/>
          </a:p>
          <a:p>
            <a:pPr indent="0">
              <a:buNone/>
            </a:pPr>
            <a:r>
              <a:rPr lang="en-US" sz="2000" dirty="0">
                <a:hlinkClick r:id="rId3"/>
              </a:rPr>
              <a:t>http://ds.iris.edu/ds/nodes/dmc/tutorials/getting-started-with-mustang/</a:t>
            </a:r>
            <a:endParaRPr lang="en-US" sz="2000" dirty="0"/>
          </a:p>
          <a:p>
            <a:endParaRPr lang="en-US" sz="2400" dirty="0"/>
          </a:p>
          <a:p>
            <a:pPr indent="0">
              <a:buNone/>
              <a:tabLst>
                <a:tab pos="0" algn="l"/>
              </a:tabLst>
            </a:pPr>
            <a:r>
              <a:rPr lang="en-US" sz="2400" dirty="0"/>
              <a:t>Quality Assurance at the IRIS DMC</a:t>
            </a:r>
          </a:p>
          <a:p>
            <a:pPr indent="0">
              <a:buNone/>
            </a:pPr>
            <a:r>
              <a:rPr lang="en-US" sz="2000" dirty="0">
                <a:hlinkClick r:id="rId4"/>
              </a:rPr>
              <a:t>http://ds.iris.edu/ds/nodes/dmc/quality-assurance</a:t>
            </a:r>
            <a:endParaRPr lang="en-US" sz="2000" dirty="0"/>
          </a:p>
        </p:txBody>
      </p:sp>
    </p:spTree>
    <p:extLst>
      <p:ext uri="{BB962C8B-B14F-4D97-AF65-F5344CB8AC3E}">
        <p14:creationId xmlns:p14="http://schemas.microsoft.com/office/powerpoint/2010/main" val="59897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246" y="228600"/>
            <a:ext cx="8229600" cy="914400"/>
          </a:xfrm>
        </p:spPr>
        <p:txBody>
          <a:bodyPr>
            <a:normAutofit fontScale="90000"/>
          </a:bodyPr>
          <a:lstStyle/>
          <a:p>
            <a:r>
              <a:rPr lang="en-US" dirty="0" smtClean="0"/>
              <a:t>Quality Assurance Using MUSTANG</a:t>
            </a:r>
            <a:br>
              <a:rPr lang="en-US" dirty="0" smtClean="0"/>
            </a:br>
            <a:r>
              <a:rPr lang="en-US" sz="1600" b="1" dirty="0" smtClean="0"/>
              <a:t>Modular Utility for Statistical Knowledge Gathering</a:t>
            </a:r>
            <a:endParaRPr lang="en-US" sz="2667" b="1" dirty="0"/>
          </a:p>
        </p:txBody>
      </p:sp>
      <p:sp>
        <p:nvSpPr>
          <p:cNvPr id="6" name="Content Placeholder 5"/>
          <p:cNvSpPr>
            <a:spLocks noGrp="1"/>
          </p:cNvSpPr>
          <p:nvPr>
            <p:ph sz="quarter" idx="2"/>
          </p:nvPr>
        </p:nvSpPr>
        <p:spPr/>
        <p:txBody>
          <a:bodyPr>
            <a:normAutofit fontScale="70000" lnSpcReduction="20000"/>
          </a:bodyPr>
          <a:lstStyle/>
          <a:p>
            <a:r>
              <a:rPr lang="en-US" dirty="0" smtClean="0"/>
              <a:t>What is MUSTANG</a:t>
            </a:r>
          </a:p>
          <a:p>
            <a:r>
              <a:rPr lang="en-US" sz="2400" dirty="0"/>
              <a:t>MUSTANG is an automated data quality assurance system that stores measurements of seismic data quality for the entire IRIS archive and makes them available to the community through standard web services.</a:t>
            </a:r>
          </a:p>
          <a:p>
            <a:endParaRPr lang="en-US" sz="1200" dirty="0"/>
          </a:p>
          <a:p>
            <a:r>
              <a:rPr lang="en-US" sz="2400" dirty="0"/>
              <a:t>Currently, 45 metrics are calculated.</a:t>
            </a:r>
          </a:p>
          <a:p>
            <a:endParaRPr lang="en-US" sz="1200" dirty="0"/>
          </a:p>
          <a:p>
            <a:r>
              <a:rPr lang="en-US" sz="2400" dirty="0"/>
              <a:t>The system is modular; new metrics can be added readily.</a:t>
            </a:r>
          </a:p>
          <a:p>
            <a:endParaRPr lang="en-US" sz="1200" dirty="0"/>
          </a:p>
          <a:p>
            <a:r>
              <a:rPr lang="en-US" sz="2400" dirty="0"/>
              <a:t>MUSTANG will have the capability to automatically update metrics values when the data, metadata, or metrics algorithm changes.</a:t>
            </a:r>
          </a:p>
          <a:p>
            <a:pPr lvl="2"/>
            <a:endParaRPr lang="en-US" dirty="0" smtClean="0"/>
          </a:p>
          <a:p>
            <a:endParaRPr lang="en-US" dirty="0"/>
          </a:p>
        </p:txBody>
      </p:sp>
      <p:pic>
        <p:nvPicPr>
          <p:cNvPr id="5" name="Picture 4" descr="mustang_4.jpg"/>
          <p:cNvPicPr>
            <a:picLocks noChangeAspect="1"/>
          </p:cNvPicPr>
          <p:nvPr/>
        </p:nvPicPr>
        <p:blipFill>
          <a:blip r:embed="rId2"/>
          <a:stretch>
            <a:fillRect/>
          </a:stretch>
        </p:blipFill>
        <p:spPr>
          <a:xfrm>
            <a:off x="0" y="1216152"/>
            <a:ext cx="4575072" cy="3052431"/>
          </a:xfrm>
          <a:prstGeom prst="rect">
            <a:avLst/>
          </a:prstGeom>
        </p:spPr>
      </p:pic>
    </p:spTree>
    <p:extLst>
      <p:ext uri="{BB962C8B-B14F-4D97-AF65-F5344CB8AC3E}">
        <p14:creationId xmlns:p14="http://schemas.microsoft.com/office/powerpoint/2010/main" val="1424212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MUSTANG: </a:t>
            </a:r>
            <a:br>
              <a:rPr lang="en-US" dirty="0" smtClean="0"/>
            </a:br>
            <a:r>
              <a:rPr lang="en-US" dirty="0" smtClean="0"/>
              <a:t>Quality Assurance System</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r>
              <a:rPr lang="en-US" dirty="0" smtClean="0"/>
              <a:t>Research Ready Data Sets (RRDS)</a:t>
            </a:r>
          </a:p>
          <a:p>
            <a:pPr lvl="1"/>
            <a:r>
              <a:rPr lang="en-US" dirty="0" smtClean="0"/>
              <a:t>Allows users to filter requests for data based upon quality assurance metrics</a:t>
            </a:r>
            <a:endParaRPr lang="en-US" dirty="0"/>
          </a:p>
        </p:txBody>
      </p:sp>
      <p:sp>
        <p:nvSpPr>
          <p:cNvPr id="5" name="Footer Placeholder 3"/>
          <p:cNvSpPr>
            <a:spLocks noGrp="1"/>
          </p:cNvSpPr>
          <p:nvPr>
            <p:ph type="ftr" sz="quarter" idx="11"/>
          </p:nvPr>
        </p:nvSpPr>
        <p:spPr>
          <a:xfrm>
            <a:off x="929297" y="6400800"/>
            <a:ext cx="7391400" cy="274320"/>
          </a:xfrm>
        </p:spPr>
        <p:txBody>
          <a:bodyPr/>
          <a:lstStyle/>
          <a:p>
            <a:r>
              <a:rPr lang="mr-IN" dirty="0" smtClean="0"/>
              <a:t>2017 JpGU               M-AG35 Marine Earth Informatics                 20 May 2017             Chiba, Japan</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5808" y="1519702"/>
            <a:ext cx="5943003" cy="3191805"/>
          </a:xfrm>
          <a:prstGeom prst="rect">
            <a:avLst/>
          </a:prstGeom>
          <a:solidFill>
            <a:schemeClr val="tx1">
              <a:lumMod val="85000"/>
            </a:schemeClr>
          </a:solidFill>
        </p:spPr>
      </p:pic>
    </p:spTree>
    <p:extLst>
      <p:ext uri="{BB962C8B-B14F-4D97-AF65-F5344CB8AC3E}">
        <p14:creationId xmlns:p14="http://schemas.microsoft.com/office/powerpoint/2010/main" val="137079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 calcmode="lin" valueType="num">
                                      <p:cBhvr additive="base">
                                        <p:cTn id="13"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3">
                                            <p:txEl>
                                              <p:pRg st="10" end="10"/>
                                            </p:txEl>
                                          </p:spTgt>
                                        </p:tgtEl>
                                        <p:attrNameLst>
                                          <p:attrName>style.visibility</p:attrName>
                                        </p:attrNameLst>
                                      </p:cBhvr>
                                      <p:to>
                                        <p:strVal val="visible"/>
                                      </p:to>
                                    </p:set>
                                    <p:anim calcmode="lin" valueType="num">
                                      <p:cBhvr additive="base">
                                        <p:cTn id="18"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0" y="557407"/>
            <a:ext cx="7953375" cy="491244"/>
          </a:xfrm>
        </p:spPr>
        <p:txBody>
          <a:bodyPr>
            <a:normAutofit fontScale="90000"/>
          </a:bodyPr>
          <a:lstStyle/>
          <a:p>
            <a:r>
              <a:rPr lang="en-US" dirty="0" smtClean="0"/>
              <a:t>IRIS DMC: </a:t>
            </a:r>
            <a:br>
              <a:rPr lang="en-US" dirty="0" smtClean="0"/>
            </a:br>
            <a:r>
              <a:rPr lang="en-US" dirty="0" smtClean="0"/>
              <a:t>Enhanced Quality Assurance</a:t>
            </a:r>
            <a:endParaRPr lang="en-US" sz="2800" dirty="0">
              <a:latin typeface="+mj-lt"/>
            </a:endParaRPr>
          </a:p>
        </p:txBody>
      </p:sp>
      <p:pic>
        <p:nvPicPr>
          <p:cNvPr id="4" name="Picture 3"/>
          <p:cNvPicPr>
            <a:picLocks noChangeAspect="1"/>
          </p:cNvPicPr>
          <p:nvPr/>
        </p:nvPicPr>
        <p:blipFill>
          <a:blip r:embed="rId3"/>
          <a:stretch>
            <a:fillRect/>
          </a:stretch>
        </p:blipFill>
        <p:spPr>
          <a:xfrm>
            <a:off x="230117" y="4545145"/>
            <a:ext cx="3530869" cy="708291"/>
          </a:xfrm>
          <a:prstGeom prst="rect">
            <a:avLst/>
          </a:prstGeom>
        </p:spPr>
      </p:pic>
      <p:sp>
        <p:nvSpPr>
          <p:cNvPr id="5" name="Rectangle 4"/>
          <p:cNvSpPr/>
          <p:nvPr/>
        </p:nvSpPr>
        <p:spPr>
          <a:xfrm>
            <a:off x="465082" y="2493562"/>
            <a:ext cx="2922523" cy="1058364"/>
          </a:xfrm>
          <a:prstGeom prst="rect">
            <a:avLst/>
          </a:prstGeom>
          <a:solidFill>
            <a:schemeClr val="bg1"/>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MUSTANG Metric Estimators</a:t>
            </a:r>
          </a:p>
          <a:p>
            <a:pPr algn="ctr"/>
            <a:r>
              <a:rPr lang="en-US" sz="1200" dirty="0" smtClean="0">
                <a:solidFill>
                  <a:schemeClr val="tx1"/>
                </a:solidFill>
              </a:rPr>
              <a:t>Gaps, overlaps, completeness, signal to noise, power density, pdf mode changes,</a:t>
            </a:r>
          </a:p>
          <a:p>
            <a:pPr algn="ctr"/>
            <a:r>
              <a:rPr lang="en-US" sz="1200" dirty="0" smtClean="0">
                <a:solidFill>
                  <a:schemeClr val="tx1"/>
                </a:solidFill>
              </a:rPr>
              <a:t>Glitches, (46 metrics as of August  2017) </a:t>
            </a:r>
            <a:endParaRPr lang="en-US" sz="1200" dirty="0">
              <a:solidFill>
                <a:schemeClr val="tx1"/>
              </a:solidFill>
            </a:endParaRPr>
          </a:p>
        </p:txBody>
      </p:sp>
      <p:cxnSp>
        <p:nvCxnSpPr>
          <p:cNvPr id="8" name="Straight Connector 7"/>
          <p:cNvCxnSpPr>
            <a:stCxn id="5" idx="2"/>
          </p:cNvCxnSpPr>
          <p:nvPr/>
        </p:nvCxnSpPr>
        <p:spPr>
          <a:xfrm flipH="1">
            <a:off x="230120" y="3551926"/>
            <a:ext cx="1696224" cy="99321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5" idx="2"/>
          </p:cNvCxnSpPr>
          <p:nvPr/>
        </p:nvCxnSpPr>
        <p:spPr>
          <a:xfrm>
            <a:off x="1926344" y="3551926"/>
            <a:ext cx="1834645" cy="99321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nvGrpSpPr>
          <p:cNvPr id="3" name="Group 74"/>
          <p:cNvGrpSpPr/>
          <p:nvPr/>
        </p:nvGrpSpPr>
        <p:grpSpPr>
          <a:xfrm>
            <a:off x="3387605" y="2495150"/>
            <a:ext cx="2050350" cy="1058364"/>
            <a:chOff x="3387605" y="1898489"/>
            <a:chExt cx="2050350" cy="1058364"/>
          </a:xfrm>
        </p:grpSpPr>
        <p:sp>
          <p:nvSpPr>
            <p:cNvPr id="6" name="Rectangle 5"/>
            <p:cNvSpPr/>
            <p:nvPr/>
          </p:nvSpPr>
          <p:spPr>
            <a:xfrm>
              <a:off x="4019207" y="1898489"/>
              <a:ext cx="1418748" cy="1058364"/>
            </a:xfrm>
            <a:prstGeom prst="rect">
              <a:avLst/>
            </a:prstGeom>
            <a:solidFill>
              <a:schemeClr val="bg1"/>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PostgreSQL Database</a:t>
              </a:r>
            </a:p>
          </p:txBody>
        </p:sp>
        <p:cxnSp>
          <p:nvCxnSpPr>
            <p:cNvPr id="13" name="Straight Connector 12"/>
            <p:cNvCxnSpPr>
              <a:stCxn id="5" idx="3"/>
              <a:endCxn id="6" idx="1"/>
            </p:cNvCxnSpPr>
            <p:nvPr/>
          </p:nvCxnSpPr>
          <p:spPr>
            <a:xfrm>
              <a:off x="3387605" y="2426083"/>
              <a:ext cx="631602" cy="1588"/>
            </a:xfrm>
            <a:prstGeom prst="line">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grpSp>
        <p:nvGrpSpPr>
          <p:cNvPr id="7" name="Group 73"/>
          <p:cNvGrpSpPr/>
          <p:nvPr/>
        </p:nvGrpSpPr>
        <p:grpSpPr>
          <a:xfrm>
            <a:off x="5437955" y="2491972"/>
            <a:ext cx="3449341" cy="1059953"/>
            <a:chOff x="5437955" y="1895311"/>
            <a:chExt cx="3449341" cy="1059953"/>
          </a:xfrm>
          <a:effectLst/>
        </p:grpSpPr>
        <p:sp>
          <p:nvSpPr>
            <p:cNvPr id="16" name="Rectangle 15"/>
            <p:cNvSpPr/>
            <p:nvPr/>
          </p:nvSpPr>
          <p:spPr>
            <a:xfrm>
              <a:off x="6206770" y="1896900"/>
              <a:ext cx="1005846" cy="1058364"/>
            </a:xfrm>
            <a:prstGeom prst="rect">
              <a:avLst/>
            </a:prstGeom>
            <a:solidFill>
              <a:schemeClr val="bg1"/>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Data Quality Technician</a:t>
              </a:r>
            </a:p>
          </p:txBody>
        </p:sp>
        <p:sp>
          <p:nvSpPr>
            <p:cNvPr id="17" name="Rectangle 16"/>
            <p:cNvSpPr/>
            <p:nvPr/>
          </p:nvSpPr>
          <p:spPr>
            <a:xfrm>
              <a:off x="7881450" y="1895311"/>
              <a:ext cx="1005846" cy="1058364"/>
            </a:xfrm>
            <a:prstGeom prst="rect">
              <a:avLst/>
            </a:prstGeom>
            <a:solidFill>
              <a:schemeClr val="bg1"/>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Domestic &amp; Non-US</a:t>
              </a:r>
            </a:p>
            <a:p>
              <a:pPr algn="ctr"/>
              <a:r>
                <a:rPr lang="en-US" sz="1200" dirty="0" smtClean="0">
                  <a:solidFill>
                    <a:schemeClr val="tx1"/>
                  </a:solidFill>
                </a:rPr>
                <a:t>Network Operators</a:t>
              </a:r>
            </a:p>
          </p:txBody>
        </p:sp>
        <p:cxnSp>
          <p:nvCxnSpPr>
            <p:cNvPr id="18" name="Straight Connector 17"/>
            <p:cNvCxnSpPr>
              <a:stCxn id="6" idx="3"/>
              <a:endCxn id="16" idx="1"/>
            </p:cNvCxnSpPr>
            <p:nvPr/>
          </p:nvCxnSpPr>
          <p:spPr>
            <a:xfrm flipV="1">
              <a:off x="5437955" y="2426082"/>
              <a:ext cx="768815" cy="16888"/>
            </a:xfrm>
            <a:prstGeom prst="line">
              <a:avLst/>
            </a:prstGeom>
            <a:ln>
              <a:solidFill>
                <a:srgbClr val="FF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16" idx="3"/>
              <a:endCxn id="17" idx="1"/>
            </p:cNvCxnSpPr>
            <p:nvPr/>
          </p:nvCxnSpPr>
          <p:spPr>
            <a:xfrm flipV="1">
              <a:off x="7212616" y="2424493"/>
              <a:ext cx="668834" cy="1589"/>
            </a:xfrm>
            <a:prstGeom prst="line">
              <a:avLst/>
            </a:prstGeom>
            <a:ln>
              <a:solidFill>
                <a:srgbClr val="FF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grpSp>
      <p:grpSp>
        <p:nvGrpSpPr>
          <p:cNvPr id="10" name="Group 19"/>
          <p:cNvGrpSpPr/>
          <p:nvPr/>
        </p:nvGrpSpPr>
        <p:grpSpPr>
          <a:xfrm>
            <a:off x="1988344" y="1893955"/>
            <a:ext cx="6389617" cy="549588"/>
            <a:chOff x="1988344" y="1893955"/>
            <a:chExt cx="6389617" cy="549588"/>
          </a:xfrm>
          <a:effectLst/>
        </p:grpSpPr>
        <p:cxnSp>
          <p:nvCxnSpPr>
            <p:cNvPr id="37" name="Straight Arrow Connector 36"/>
            <p:cNvCxnSpPr/>
            <p:nvPr/>
          </p:nvCxnSpPr>
          <p:spPr>
            <a:xfrm rot="5400000">
              <a:off x="1716801" y="2170412"/>
              <a:ext cx="544674" cy="158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1989138" y="1893955"/>
              <a:ext cx="6388823" cy="317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5400000">
              <a:off x="8106816" y="2170014"/>
              <a:ext cx="542288" cy="2"/>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82" name="TextBox 81"/>
          <p:cNvSpPr txBox="1"/>
          <p:nvPr/>
        </p:nvSpPr>
        <p:spPr>
          <a:xfrm>
            <a:off x="603498" y="5395910"/>
            <a:ext cx="2919264" cy="369332"/>
          </a:xfrm>
          <a:prstGeom prst="rect">
            <a:avLst/>
          </a:prstGeom>
          <a:noFill/>
        </p:spPr>
        <p:txBody>
          <a:bodyPr wrap="none" rtlCol="0">
            <a:spAutoFit/>
          </a:bodyPr>
          <a:lstStyle/>
          <a:p>
            <a:r>
              <a:rPr lang="en-US" dirty="0" smtClean="0">
                <a:solidFill>
                  <a:srgbClr val="FFFFFF"/>
                </a:solidFill>
              </a:rPr>
              <a:t>Archived and Real Time Data</a:t>
            </a:r>
            <a:endParaRPr lang="en-US" dirty="0">
              <a:solidFill>
                <a:srgbClr val="FFFFFF"/>
              </a:solidFill>
            </a:endParaRPr>
          </a:p>
        </p:txBody>
      </p:sp>
    </p:spTree>
    <p:custDataLst>
      <p:tags r:id="rId1"/>
    </p:custDataLst>
    <p:extLst>
      <p:ext uri="{BB962C8B-B14F-4D97-AF65-F5344CB8AC3E}">
        <p14:creationId xmlns:p14="http://schemas.microsoft.com/office/powerpoint/2010/main" val="109049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Number of Gaps Metric - builder</a:t>
            </a:r>
            <a:endParaRPr lang="en-US" dirty="0"/>
          </a:p>
        </p:txBody>
      </p:sp>
      <p:pic>
        <p:nvPicPr>
          <p:cNvPr id="6" name="Picture 5"/>
          <p:cNvPicPr>
            <a:picLocks noChangeAspect="1"/>
          </p:cNvPicPr>
          <p:nvPr/>
        </p:nvPicPr>
        <p:blipFill>
          <a:blip r:embed="rId2"/>
          <a:stretch>
            <a:fillRect/>
          </a:stretch>
        </p:blipFill>
        <p:spPr>
          <a:xfrm>
            <a:off x="1254462" y="1143000"/>
            <a:ext cx="6635075" cy="5581556"/>
          </a:xfrm>
          <a:prstGeom prst="rect">
            <a:avLst/>
          </a:prstGeom>
        </p:spPr>
      </p:pic>
      <p:sp>
        <p:nvSpPr>
          <p:cNvPr id="4" name="Frame 3"/>
          <p:cNvSpPr/>
          <p:nvPr/>
        </p:nvSpPr>
        <p:spPr>
          <a:xfrm>
            <a:off x="1254462" y="2343391"/>
            <a:ext cx="2144213" cy="447213"/>
          </a:xfrm>
          <a:prstGeom prst="fram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1350526" y="3023155"/>
            <a:ext cx="2557950" cy="1404246"/>
          </a:xfrm>
          <a:prstGeom prst="frame">
            <a:avLst/>
          </a:prstGeom>
          <a:solidFill>
            <a:srgbClr val="FF0000"/>
          </a:solidFill>
          <a:ln w="63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Frame 8"/>
          <p:cNvSpPr/>
          <p:nvPr/>
        </p:nvSpPr>
        <p:spPr>
          <a:xfrm>
            <a:off x="4615042" y="2862854"/>
            <a:ext cx="3005499" cy="1216070"/>
          </a:xfrm>
          <a:prstGeom prst="frame">
            <a:avLst/>
          </a:prstGeom>
          <a:solidFill>
            <a:srgbClr val="FF0000"/>
          </a:solidFill>
          <a:ln w="63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Frame 9"/>
          <p:cNvSpPr/>
          <p:nvPr/>
        </p:nvSpPr>
        <p:spPr>
          <a:xfrm>
            <a:off x="1406862" y="4597689"/>
            <a:ext cx="2144213" cy="447213"/>
          </a:xfrm>
          <a:prstGeom prst="fram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3257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P spid="1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021599" cy="1143000"/>
          </a:xfrm>
        </p:spPr>
        <p:txBody>
          <a:bodyPr>
            <a:normAutofit/>
          </a:bodyPr>
          <a:lstStyle/>
          <a:p>
            <a:endParaRPr lang="en-US" dirty="0"/>
          </a:p>
        </p:txBody>
      </p:sp>
      <p:pic>
        <p:nvPicPr>
          <p:cNvPr id="3" name="Picture 2"/>
          <p:cNvPicPr>
            <a:picLocks noChangeAspect="1"/>
          </p:cNvPicPr>
          <p:nvPr/>
        </p:nvPicPr>
        <p:blipFill>
          <a:blip r:embed="rId2"/>
          <a:stretch>
            <a:fillRect/>
          </a:stretch>
        </p:blipFill>
        <p:spPr>
          <a:xfrm>
            <a:off x="0" y="2654300"/>
            <a:ext cx="9144000" cy="1528042"/>
          </a:xfrm>
          <a:prstGeom prst="rect">
            <a:avLst/>
          </a:prstGeom>
        </p:spPr>
      </p:pic>
    </p:spTree>
    <p:extLst>
      <p:ext uri="{BB962C8B-B14F-4D97-AF65-F5344CB8AC3E}">
        <p14:creationId xmlns:p14="http://schemas.microsoft.com/office/powerpoint/2010/main" val="2837190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67176" cy="1143000"/>
          </a:xfrm>
        </p:spPr>
        <p:txBody>
          <a:bodyPr>
            <a:noAutofit/>
          </a:bodyPr>
          <a:lstStyle/>
          <a:p>
            <a:r>
              <a:rPr lang="en-US" sz="3600" dirty="0" smtClean="0"/>
              <a:t>MUSTANG builds upon web services experience</a:t>
            </a:r>
            <a:endParaRPr lang="en-US" sz="3600" dirty="0"/>
          </a:p>
        </p:txBody>
      </p:sp>
      <p:sp>
        <p:nvSpPr>
          <p:cNvPr id="3" name="Content Placeholder 2"/>
          <p:cNvSpPr>
            <a:spLocks noGrp="1"/>
          </p:cNvSpPr>
          <p:nvPr>
            <p:ph sz="quarter" idx="1"/>
          </p:nvPr>
        </p:nvSpPr>
        <p:spPr>
          <a:xfrm>
            <a:off x="1676400" y="1296097"/>
            <a:ext cx="7467600" cy="877356"/>
          </a:xfrm>
        </p:spPr>
        <p:txBody>
          <a:bodyPr/>
          <a:lstStyle/>
          <a:p>
            <a:r>
              <a:rPr lang="en-US" dirty="0" smtClean="0"/>
              <a:t>http://</a:t>
            </a:r>
            <a:r>
              <a:rPr lang="en-US" dirty="0" err="1" smtClean="0"/>
              <a:t>service.iris.edu</a:t>
            </a:r>
            <a:r>
              <a:rPr lang="en-US" dirty="0" smtClean="0"/>
              <a:t>/mustang/</a:t>
            </a:r>
            <a:endParaRPr lang="en-US" dirty="0"/>
          </a:p>
        </p:txBody>
      </p:sp>
      <p:pic>
        <p:nvPicPr>
          <p:cNvPr id="6" name="Picture 5"/>
          <p:cNvPicPr>
            <a:picLocks noChangeAspect="1"/>
          </p:cNvPicPr>
          <p:nvPr/>
        </p:nvPicPr>
        <p:blipFill>
          <a:blip r:embed="rId2"/>
          <a:stretch>
            <a:fillRect/>
          </a:stretch>
        </p:blipFill>
        <p:spPr>
          <a:xfrm>
            <a:off x="801119" y="1837967"/>
            <a:ext cx="7187529" cy="4776712"/>
          </a:xfrm>
          <a:prstGeom prst="rect">
            <a:avLst/>
          </a:prstGeom>
        </p:spPr>
      </p:pic>
      <p:sp>
        <p:nvSpPr>
          <p:cNvPr id="5" name="Donut 4"/>
          <p:cNvSpPr/>
          <p:nvPr/>
        </p:nvSpPr>
        <p:spPr>
          <a:xfrm>
            <a:off x="548971" y="3545276"/>
            <a:ext cx="1316500" cy="545806"/>
          </a:xfrm>
          <a:prstGeom prst="donu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0535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Modes of the PSDs</a:t>
            </a:r>
            <a:endParaRPr lang="en-US" dirty="0"/>
          </a:p>
        </p:txBody>
      </p:sp>
      <p:pic>
        <p:nvPicPr>
          <p:cNvPr id="6" name="Picture 5"/>
          <p:cNvPicPr>
            <a:picLocks noChangeAspect="1"/>
          </p:cNvPicPr>
          <p:nvPr/>
        </p:nvPicPr>
        <p:blipFill>
          <a:blip r:embed="rId2"/>
          <a:stretch>
            <a:fillRect/>
          </a:stretch>
        </p:blipFill>
        <p:spPr>
          <a:xfrm>
            <a:off x="689428" y="1302244"/>
            <a:ext cx="8236857" cy="5555756"/>
          </a:xfrm>
          <a:prstGeom prst="rect">
            <a:avLst/>
          </a:prstGeom>
        </p:spPr>
      </p:pic>
    </p:spTree>
    <p:extLst>
      <p:ext uri="{BB962C8B-B14F-4D97-AF65-F5344CB8AC3E}">
        <p14:creationId xmlns:p14="http://schemas.microsoft.com/office/powerpoint/2010/main" val="41590320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Builder for Power Spectral Densities</a:t>
            </a:r>
            <a:endParaRPr lang="en-US" dirty="0"/>
          </a:p>
        </p:txBody>
      </p:sp>
      <p:pic>
        <p:nvPicPr>
          <p:cNvPr id="4" name="Content Placeholder 3"/>
          <p:cNvPicPr>
            <a:picLocks noGrp="1" noChangeAspect="1"/>
          </p:cNvPicPr>
          <p:nvPr>
            <p:ph sz="quarter" idx="1"/>
          </p:nvPr>
        </p:nvPicPr>
        <p:blipFill>
          <a:blip r:embed="rId2"/>
          <a:srcRect t="18520" b="18520"/>
          <a:stretch>
            <a:fillRect/>
          </a:stretch>
        </p:blipFill>
        <p:spPr/>
      </p:pic>
    </p:spTree>
    <p:extLst>
      <p:ext uri="{BB962C8B-B14F-4D97-AF65-F5344CB8AC3E}">
        <p14:creationId xmlns:p14="http://schemas.microsoft.com/office/powerpoint/2010/main" val="20788068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6|2.2|2.2"/>
</p:tagLst>
</file>

<file path=ppt/tags/tag2.xml><?xml version="1.0" encoding="utf-8"?>
<p:tagLst xmlns:a="http://schemas.openxmlformats.org/drawingml/2006/main" xmlns:r="http://schemas.openxmlformats.org/officeDocument/2006/relationships" xmlns:p="http://schemas.openxmlformats.org/presentationml/2006/main">
  <p:tag name="TIMING" val="|1.4|2.6|2.2"/>
</p:tagLst>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Technic.thmx</Template>
  <TotalTime>740</TotalTime>
  <Words>483</Words>
  <Application>Microsoft Macintosh PowerPoint</Application>
  <PresentationFormat>On-screen Show (4:3)</PresentationFormat>
  <Paragraphs>86</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Franklin Gothic Book</vt:lpstr>
      <vt:lpstr>Mangal</vt:lpstr>
      <vt:lpstr>Wingdings 2</vt:lpstr>
      <vt:lpstr>Arial</vt:lpstr>
      <vt:lpstr>Technic</vt:lpstr>
      <vt:lpstr>Introduction to MUSTANG </vt:lpstr>
      <vt:lpstr>Quality Assurance Using MUSTANG Modular Utility for Statistical Knowledge Gathering</vt:lpstr>
      <vt:lpstr>MUSTANG:  Quality Assurance System</vt:lpstr>
      <vt:lpstr>IRIS DMC:  Enhanced Quality Assurance</vt:lpstr>
      <vt:lpstr>Number of Gaps Metric - builder</vt:lpstr>
      <vt:lpstr>PowerPoint Presentation</vt:lpstr>
      <vt:lpstr>MUSTANG builds upon web services experience</vt:lpstr>
      <vt:lpstr>Modes of the PSDs</vt:lpstr>
      <vt:lpstr>Builder for Power Spectral Densities</vt:lpstr>
      <vt:lpstr>Multiple output options for PSDs  XML, Text, Plots</vt:lpstr>
      <vt:lpstr>MUSTANG builds upon web services experience</vt:lpstr>
      <vt:lpstr>Similar usage for PDFs  pdf for 20 months of data</vt:lpstr>
      <vt:lpstr>IRIS System for Portable Assessment of Quality (ISPAQ)</vt:lpstr>
      <vt:lpstr>ISPAQ</vt:lpstr>
      <vt:lpstr>ISPAQ</vt:lpstr>
      <vt:lpstr>IRIS DMC:  Research Ready Data Sets</vt:lpstr>
      <vt:lpstr>For More Information:</vt:lpstr>
    </vt:vector>
  </TitlesOfParts>
  <Company>IRIS</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Data from Seismic networks </dc:title>
  <dc:creator>Tim Ahern</dc:creator>
  <cp:lastModifiedBy>Gale Cox</cp:lastModifiedBy>
  <cp:revision>40</cp:revision>
  <dcterms:created xsi:type="dcterms:W3CDTF">2017-08-05T04:19:26Z</dcterms:created>
  <dcterms:modified xsi:type="dcterms:W3CDTF">2017-08-10T17:52:40Z</dcterms:modified>
</cp:coreProperties>
</file>