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89" r:id="rId7"/>
    <p:sldId id="268" r:id="rId8"/>
    <p:sldId id="262" r:id="rId9"/>
    <p:sldId id="270" r:id="rId10"/>
    <p:sldId id="269" r:id="rId11"/>
    <p:sldId id="271" r:id="rId12"/>
    <p:sldId id="272" r:id="rId13"/>
    <p:sldId id="288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napToGrid="0" snapToObjects="1">
      <p:cViewPr varScale="1">
        <p:scale>
          <a:sx n="109" d="100"/>
          <a:sy n="109" d="100"/>
        </p:scale>
        <p:origin x="17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740F-E39B-E848-9C66-501F3302CA51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DCF6-3057-D643-9D6C-F92B42CEE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3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740F-E39B-E848-9C66-501F3302CA51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DCF6-3057-D643-9D6C-F92B42CEE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2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740F-E39B-E848-9C66-501F3302CA51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DCF6-3057-D643-9D6C-F92B42CEE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23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740F-E39B-E848-9C66-501F3302CA51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DCF6-3057-D643-9D6C-F92B42CEE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4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740F-E39B-E848-9C66-501F3302CA51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DCF6-3057-D643-9D6C-F92B42CEE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9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740F-E39B-E848-9C66-501F3302CA51}" type="datetimeFigureOut">
              <a:rPr lang="en-US" smtClean="0"/>
              <a:t>8/6/18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DCF6-3057-D643-9D6C-F92B42CEE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1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740F-E39B-E848-9C66-501F3302CA51}" type="datetimeFigureOut">
              <a:rPr lang="en-US" smtClean="0"/>
              <a:t>8/6/18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DCF6-3057-D643-9D6C-F92B42CEE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58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740F-E39B-E848-9C66-501F3302CA51}" type="datetimeFigureOut">
              <a:rPr lang="en-US" smtClean="0"/>
              <a:t>8/6/18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DCF6-3057-D643-9D6C-F92B42CEE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77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740F-E39B-E848-9C66-501F3302CA51}" type="datetimeFigureOut">
              <a:rPr lang="en-US" smtClean="0"/>
              <a:t>8/6/18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DCF6-3057-D643-9D6C-F92B42CEE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3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740F-E39B-E848-9C66-501F3302CA51}" type="datetimeFigureOut">
              <a:rPr lang="en-US" smtClean="0"/>
              <a:t>8/6/18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DCF6-3057-D643-9D6C-F92B42CEE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42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740F-E39B-E848-9C66-501F3302CA51}" type="datetimeFigureOut">
              <a:rPr lang="en-US" smtClean="0"/>
              <a:t>8/6/18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4DCF6-3057-D643-9D6C-F92B42CEE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0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A740F-E39B-E848-9C66-501F3302CA51}" type="datetimeFigureOut">
              <a:rPr lang="en-US" smtClean="0"/>
              <a:t>8/6/18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4DCF6-3057-D643-9D6C-F92B42CEE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3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>
                <a:latin typeface="Franklin Gothic Book"/>
                <a:cs typeface="Franklin Gothic Book"/>
              </a:rPr>
              <a:t>IRIS QA Network Reports – Finding Issues</a:t>
            </a:r>
            <a:endParaRPr lang="en-US" dirty="0">
              <a:latin typeface="Franklin Gothic Book"/>
              <a:cs typeface="Franklin Gothic Boo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Specifics of how we use MUSTANG to identify data and instrument issues</a:t>
            </a:r>
          </a:p>
        </p:txBody>
      </p:sp>
      <p:sp>
        <p:nvSpPr>
          <p:cNvPr id="4" name="Rectangle 3"/>
          <p:cNvSpPr/>
          <p:nvPr/>
        </p:nvSpPr>
        <p:spPr>
          <a:xfrm>
            <a:off x="-80378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RISLogo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22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62068" y="1591758"/>
            <a:ext cx="1128373" cy="2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Find Issues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10418" y="1514814"/>
            <a:ext cx="759239" cy="40011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0000"/>
                </a:solidFill>
              </a:rPr>
              <a:t>Preference</a:t>
            </a:r>
          </a:p>
          <a:p>
            <a:pPr algn="ctr"/>
            <a:r>
              <a:rPr lang="en-US" sz="1000" dirty="0"/>
              <a:t>File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18335" y="1591758"/>
            <a:ext cx="757970" cy="246221"/>
          </a:xfrm>
          <a:prstGeom prst="rect">
            <a:avLst/>
          </a:prstGeom>
          <a:noFill/>
          <a:ln>
            <a:solidFill>
              <a:srgbClr val="A6A6A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Thresholds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03739" y="2235051"/>
            <a:ext cx="645032" cy="2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Issue List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26517" y="1100004"/>
            <a:ext cx="999476" cy="2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Report Utilities</a:t>
            </a:r>
          </a:p>
        </p:txBody>
      </p:sp>
      <p:cxnSp>
        <p:nvCxnSpPr>
          <p:cNvPr id="11" name="Straight Arrow Connector 10"/>
          <p:cNvCxnSpPr>
            <a:stCxn id="7" idx="3"/>
            <a:endCxn id="6" idx="1"/>
          </p:cNvCxnSpPr>
          <p:nvPr/>
        </p:nvCxnSpPr>
        <p:spPr>
          <a:xfrm>
            <a:off x="6269657" y="1714869"/>
            <a:ext cx="492411" cy="0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1"/>
            <a:endCxn id="6" idx="3"/>
          </p:cNvCxnSpPr>
          <p:nvPr/>
        </p:nvCxnSpPr>
        <p:spPr>
          <a:xfrm flipH="1">
            <a:off x="7890441" y="1714869"/>
            <a:ext cx="327894" cy="0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2"/>
            <a:endCxn id="6" idx="0"/>
          </p:cNvCxnSpPr>
          <p:nvPr/>
        </p:nvCxnSpPr>
        <p:spPr>
          <a:xfrm>
            <a:off x="7326255" y="1346225"/>
            <a:ext cx="0" cy="245533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2"/>
            <a:endCxn id="9" idx="0"/>
          </p:cNvCxnSpPr>
          <p:nvPr/>
        </p:nvCxnSpPr>
        <p:spPr>
          <a:xfrm>
            <a:off x="7326255" y="1837979"/>
            <a:ext cx="0" cy="397072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2533" y="983922"/>
            <a:ext cx="1499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preference.py</a:t>
            </a:r>
            <a:endParaRPr lang="en-US" dirty="0"/>
          </a:p>
        </p:txBody>
      </p:sp>
      <p:pic>
        <p:nvPicPr>
          <p:cNvPr id="2" name="Picture 1" descr="Screen Shot 2018-07-11 at 10.00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8" y="3018370"/>
            <a:ext cx="4886247" cy="33496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72533" y="1591758"/>
            <a:ext cx="3313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Preference file is used to define: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SNCL information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Threshold Groups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Directory and name for </a:t>
            </a:r>
            <a:r>
              <a:rPr lang="en-US" dirty="0" err="1"/>
              <a:t>outfile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91686" y="3133780"/>
            <a:ext cx="37181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useful for when QA may be done separately on different channel groups or networks.</a:t>
            </a:r>
          </a:p>
          <a:p>
            <a:endParaRPr lang="en-US" dirty="0"/>
          </a:p>
          <a:p>
            <a:r>
              <a:rPr lang="en-US" dirty="0"/>
              <a:t>Ex. Some stations may not have any timing information, while others do. To prevent cluttering the </a:t>
            </a:r>
            <a:r>
              <a:rPr lang="en-US" dirty="0" err="1"/>
              <a:t>outfile</a:t>
            </a:r>
            <a:r>
              <a:rPr lang="en-US" dirty="0"/>
              <a:t>, they can be divided into two separate preference files.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5439" y="225050"/>
            <a:ext cx="442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QA Reports – Finding Issues</a:t>
            </a:r>
          </a:p>
        </p:txBody>
      </p:sp>
      <p:pic>
        <p:nvPicPr>
          <p:cNvPr id="18" name="Picture 17" descr="IRIS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41404" y="225050"/>
            <a:ext cx="120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Issues</a:t>
            </a:r>
          </a:p>
        </p:txBody>
      </p:sp>
    </p:spTree>
    <p:extLst>
      <p:ext uri="{BB962C8B-B14F-4D97-AF65-F5344CB8AC3E}">
        <p14:creationId xmlns:p14="http://schemas.microsoft.com/office/powerpoint/2010/main" val="4005987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762068" y="1591758"/>
            <a:ext cx="1128373" cy="2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Find Issues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10418" y="1514814"/>
            <a:ext cx="759239" cy="4001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A6A6A6"/>
                </a:solidFill>
              </a:rPr>
              <a:t>Preference</a:t>
            </a:r>
          </a:p>
          <a:p>
            <a:pPr algn="ctr"/>
            <a:r>
              <a:rPr lang="en-US" sz="1000" dirty="0">
                <a:solidFill>
                  <a:srgbClr val="A6A6A6"/>
                </a:solidFill>
              </a:rPr>
              <a:t>File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18335" y="1591758"/>
            <a:ext cx="757970" cy="246221"/>
          </a:xfrm>
          <a:prstGeom prst="rect">
            <a:avLst/>
          </a:prstGeom>
          <a:noFill/>
          <a:ln>
            <a:solidFill>
              <a:srgbClr val="A6A6A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Thresholds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03739" y="2235051"/>
            <a:ext cx="645032" cy="2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Issue List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26517" y="1100004"/>
            <a:ext cx="999476" cy="24622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Report Utilities</a:t>
            </a:r>
          </a:p>
        </p:txBody>
      </p:sp>
      <p:cxnSp>
        <p:nvCxnSpPr>
          <p:cNvPr id="20" name="Straight Arrow Connector 19"/>
          <p:cNvCxnSpPr>
            <a:stCxn id="16" idx="3"/>
            <a:endCxn id="15" idx="1"/>
          </p:cNvCxnSpPr>
          <p:nvPr/>
        </p:nvCxnSpPr>
        <p:spPr>
          <a:xfrm>
            <a:off x="6269657" y="1714869"/>
            <a:ext cx="492411" cy="0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1"/>
            <a:endCxn id="15" idx="3"/>
          </p:cNvCxnSpPr>
          <p:nvPr/>
        </p:nvCxnSpPr>
        <p:spPr>
          <a:xfrm flipH="1">
            <a:off x="7890441" y="1714869"/>
            <a:ext cx="327894" cy="0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9" idx="2"/>
            <a:endCxn id="15" idx="0"/>
          </p:cNvCxnSpPr>
          <p:nvPr/>
        </p:nvCxnSpPr>
        <p:spPr>
          <a:xfrm>
            <a:off x="7326255" y="1346225"/>
            <a:ext cx="0" cy="245533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2"/>
            <a:endCxn id="18" idx="0"/>
          </p:cNvCxnSpPr>
          <p:nvPr/>
        </p:nvCxnSpPr>
        <p:spPr>
          <a:xfrm>
            <a:off x="7326255" y="1837979"/>
            <a:ext cx="0" cy="397072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72533" y="978346"/>
            <a:ext cx="1486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reportUtils.py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72533" y="1465609"/>
            <a:ext cx="513473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where the utility work happens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Parses input arguments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Grabs metrics through web services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Combines metrics as defined in </a:t>
            </a:r>
            <a:r>
              <a:rPr lang="en-US" dirty="0" err="1"/>
              <a:t>thresholds.py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Sorts and writes </a:t>
            </a:r>
            <a:r>
              <a:rPr lang="en-US" dirty="0" err="1"/>
              <a:t>outfile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Requires: pandas, </a:t>
            </a:r>
            <a:r>
              <a:rPr lang="en-US" dirty="0" err="1"/>
              <a:t>numpy</a:t>
            </a:r>
            <a:r>
              <a:rPr lang="en-US" dirty="0"/>
              <a:t>, </a:t>
            </a:r>
            <a:r>
              <a:rPr lang="en-US" dirty="0" err="1"/>
              <a:t>datetime</a:t>
            </a:r>
            <a:r>
              <a:rPr lang="en-US" dirty="0"/>
              <a:t>, </a:t>
            </a:r>
            <a:r>
              <a:rPr lang="en-US" dirty="0" err="1"/>
              <a:t>argparse</a:t>
            </a:r>
            <a:r>
              <a:rPr lang="en-US" dirty="0"/>
              <a:t>, sys</a:t>
            </a:r>
          </a:p>
        </p:txBody>
      </p:sp>
      <p:pic>
        <p:nvPicPr>
          <p:cNvPr id="5" name="Picture 4" descr="Screen Shot 2018-07-11 at 10.27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8" y="3662650"/>
            <a:ext cx="8156517" cy="256877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05439" y="225050"/>
            <a:ext cx="442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QA Reports – Finding Issues</a:t>
            </a:r>
          </a:p>
        </p:txBody>
      </p:sp>
      <p:pic>
        <p:nvPicPr>
          <p:cNvPr id="25" name="Picture 24" descr="IRIS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741404" y="225050"/>
            <a:ext cx="120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Issues</a:t>
            </a:r>
          </a:p>
        </p:txBody>
      </p:sp>
    </p:spTree>
    <p:extLst>
      <p:ext uri="{BB962C8B-B14F-4D97-AF65-F5344CB8AC3E}">
        <p14:creationId xmlns:p14="http://schemas.microsoft.com/office/powerpoint/2010/main" val="1590459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762068" y="1591758"/>
            <a:ext cx="1128373" cy="2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Find Issues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10418" y="1514814"/>
            <a:ext cx="759239" cy="4001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A6A6A6"/>
                </a:solidFill>
              </a:rPr>
              <a:t>Preference</a:t>
            </a:r>
          </a:p>
          <a:p>
            <a:pPr algn="ctr"/>
            <a:r>
              <a:rPr lang="en-US" sz="1000" dirty="0">
                <a:solidFill>
                  <a:srgbClr val="A6A6A6"/>
                </a:solidFill>
              </a:rPr>
              <a:t>File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18335" y="1591758"/>
            <a:ext cx="757970" cy="246221"/>
          </a:xfrm>
          <a:prstGeom prst="rect">
            <a:avLst/>
          </a:prstGeom>
          <a:noFill/>
          <a:ln>
            <a:solidFill>
              <a:srgbClr val="A6A6A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Thresholds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03739" y="2235051"/>
            <a:ext cx="645032" cy="24622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Issue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00" dirty="0">
                <a:solidFill>
                  <a:srgbClr val="000000"/>
                </a:solidFill>
              </a:rPr>
              <a:t>List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26517" y="1100004"/>
            <a:ext cx="999476" cy="2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Report Utilities</a:t>
            </a:r>
          </a:p>
        </p:txBody>
      </p:sp>
      <p:cxnSp>
        <p:nvCxnSpPr>
          <p:cNvPr id="20" name="Straight Arrow Connector 19"/>
          <p:cNvCxnSpPr>
            <a:stCxn id="16" idx="3"/>
            <a:endCxn id="15" idx="1"/>
          </p:cNvCxnSpPr>
          <p:nvPr/>
        </p:nvCxnSpPr>
        <p:spPr>
          <a:xfrm>
            <a:off x="6269657" y="1714869"/>
            <a:ext cx="492411" cy="0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1"/>
            <a:endCxn id="15" idx="3"/>
          </p:cNvCxnSpPr>
          <p:nvPr/>
        </p:nvCxnSpPr>
        <p:spPr>
          <a:xfrm flipH="1">
            <a:off x="7890441" y="1714869"/>
            <a:ext cx="327894" cy="0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9" idx="2"/>
            <a:endCxn id="15" idx="0"/>
          </p:cNvCxnSpPr>
          <p:nvPr/>
        </p:nvCxnSpPr>
        <p:spPr>
          <a:xfrm>
            <a:off x="7326255" y="1346225"/>
            <a:ext cx="0" cy="245533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2"/>
            <a:endCxn id="18" idx="0"/>
          </p:cNvCxnSpPr>
          <p:nvPr/>
        </p:nvCxnSpPr>
        <p:spPr>
          <a:xfrm>
            <a:off x="7326255" y="1837979"/>
            <a:ext cx="0" cy="397072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72533" y="1227667"/>
            <a:ext cx="1403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issueFile.orig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72533" y="1712097"/>
            <a:ext cx="5147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List of issues sorted by threshold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Pipe separated</a:t>
            </a:r>
          </a:p>
          <a:p>
            <a:r>
              <a:rPr lang="en-US" dirty="0"/>
              <a:t>     </a:t>
            </a:r>
            <a:r>
              <a:rPr lang="en-US" dirty="0" err="1"/>
              <a:t>Threshold|Target|Start|End|Ndays|Status|Notes</a:t>
            </a:r>
            <a:endParaRPr lang="en-US" dirty="0"/>
          </a:p>
        </p:txBody>
      </p:sp>
      <p:pic>
        <p:nvPicPr>
          <p:cNvPr id="5" name="Picture 4" descr="Screen Shot 2018-07-11 at 11.09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56" y="2788659"/>
            <a:ext cx="3531165" cy="28399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2702" y="3144979"/>
            <a:ext cx="3499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fields different for some thresholds, which are averages over the reporting period. </a:t>
            </a:r>
          </a:p>
          <a:p>
            <a:endParaRPr lang="en-US" dirty="0"/>
          </a:p>
          <a:p>
            <a:r>
              <a:rPr lang="en-US" dirty="0"/>
              <a:t>For example, </a:t>
            </a:r>
            <a:r>
              <a:rPr lang="en-US" dirty="0" err="1"/>
              <a:t>avgGaps</a:t>
            </a:r>
            <a:r>
              <a:rPr lang="en-US" dirty="0"/>
              <a:t> has no start or end associated, and reports the average value rather than the number of days.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0282" y="6066560"/>
            <a:ext cx="659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file isn’t very human readable, but is easily parsed by </a:t>
            </a:r>
            <a:r>
              <a:rPr lang="en-US" dirty="0" err="1"/>
              <a:t>QuARG.py</a:t>
            </a:r>
            <a:r>
              <a:rPr lang="en-US" dirty="0"/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5439" y="225050"/>
            <a:ext cx="442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QA Reports – Finding Issues</a:t>
            </a:r>
          </a:p>
        </p:txBody>
      </p:sp>
      <p:pic>
        <p:nvPicPr>
          <p:cNvPr id="26" name="Picture 25" descr="IRIS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741404" y="225050"/>
            <a:ext cx="120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Issues</a:t>
            </a:r>
          </a:p>
        </p:txBody>
      </p:sp>
    </p:spTree>
    <p:extLst>
      <p:ext uri="{BB962C8B-B14F-4D97-AF65-F5344CB8AC3E}">
        <p14:creationId xmlns:p14="http://schemas.microsoft.com/office/powerpoint/2010/main" val="2992348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2533" y="976893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findIssues.py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62068" y="1591758"/>
            <a:ext cx="1128373" cy="2462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Find Issues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0418" y="1514814"/>
            <a:ext cx="759239" cy="4001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Preference</a:t>
            </a:r>
          </a:p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File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18335" y="1591758"/>
            <a:ext cx="757970" cy="2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Thresholds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03739" y="2235051"/>
            <a:ext cx="645032" cy="2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Issue List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6517" y="1100004"/>
            <a:ext cx="999476" cy="2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Report Utilities</a:t>
            </a:r>
          </a:p>
        </p:txBody>
      </p:sp>
      <p:cxnSp>
        <p:nvCxnSpPr>
          <p:cNvPr id="12" name="Straight Arrow Connector 11"/>
          <p:cNvCxnSpPr>
            <a:stCxn id="8" idx="3"/>
            <a:endCxn id="7" idx="1"/>
          </p:cNvCxnSpPr>
          <p:nvPr/>
        </p:nvCxnSpPr>
        <p:spPr>
          <a:xfrm>
            <a:off x="6269657" y="1714869"/>
            <a:ext cx="492411" cy="0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1"/>
            <a:endCxn id="7" idx="3"/>
          </p:cNvCxnSpPr>
          <p:nvPr/>
        </p:nvCxnSpPr>
        <p:spPr>
          <a:xfrm flipH="1">
            <a:off x="7890441" y="1714869"/>
            <a:ext cx="327894" cy="0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2"/>
            <a:endCxn id="7" idx="0"/>
          </p:cNvCxnSpPr>
          <p:nvPr/>
        </p:nvCxnSpPr>
        <p:spPr>
          <a:xfrm>
            <a:off x="7326255" y="1346225"/>
            <a:ext cx="0" cy="245533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2"/>
            <a:endCxn id="10" idx="0"/>
          </p:cNvCxnSpPr>
          <p:nvPr/>
        </p:nvCxnSpPr>
        <p:spPr>
          <a:xfrm>
            <a:off x="7326255" y="1837979"/>
            <a:ext cx="0" cy="397072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88" y="2823996"/>
            <a:ext cx="7307754" cy="363337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82687" y="2149920"/>
            <a:ext cx="474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run, it will output progress to the console: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5439" y="225050"/>
            <a:ext cx="442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QA Reports – Finding Issues</a:t>
            </a:r>
          </a:p>
        </p:txBody>
      </p:sp>
      <p:pic>
        <p:nvPicPr>
          <p:cNvPr id="20" name="Picture 19" descr="IRIS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41404" y="225050"/>
            <a:ext cx="120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Issues</a:t>
            </a:r>
          </a:p>
        </p:txBody>
      </p:sp>
    </p:spTree>
    <p:extLst>
      <p:ext uri="{BB962C8B-B14F-4D97-AF65-F5344CB8AC3E}">
        <p14:creationId xmlns:p14="http://schemas.microsoft.com/office/powerpoint/2010/main" val="2939261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5439" y="225050"/>
            <a:ext cx="442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QA Reports – Finding Issues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811" y="1343523"/>
            <a:ext cx="791343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Use </a:t>
            </a:r>
            <a:r>
              <a:rPr lang="en-US" dirty="0" err="1"/>
              <a:t>findIssues.py</a:t>
            </a:r>
            <a:r>
              <a:rPr lang="en-US" dirty="0"/>
              <a:t> to highlight problem </a:t>
            </a:r>
            <a:r>
              <a:rPr lang="en-US" dirty="0" err="1"/>
              <a:t>sncl</a:t>
            </a:r>
            <a:r>
              <a:rPr lang="en-US" dirty="0"/>
              <a:t>-days using MUSTANG metrics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The preference file can be used to more easily refine searches or  switch between searches, reduces the number of inputs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The threshold definitions can be viewed or changed in </a:t>
            </a:r>
            <a:r>
              <a:rPr lang="en-US" dirty="0" err="1"/>
              <a:t>thresholds.py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err="1"/>
              <a:t>reportUtils.py</a:t>
            </a:r>
            <a:r>
              <a:rPr lang="en-US" dirty="0"/>
              <a:t> has the functions that grab and combine metrics, amongst other things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This produces a file (by default </a:t>
            </a:r>
            <a:r>
              <a:rPr lang="en-US" dirty="0" err="1"/>
              <a:t>report.orig</a:t>
            </a:r>
            <a:r>
              <a:rPr lang="en-US" dirty="0"/>
              <a:t>) that isn’t easily human readable but is used in the next step to examine issues.</a:t>
            </a:r>
          </a:p>
          <a:p>
            <a:pPr marL="742950" lvl="1" indent="-285750">
              <a:buFont typeface="Arial"/>
              <a:buChar char="•"/>
            </a:pPr>
            <a:endParaRPr lang="en-US" dirty="0"/>
          </a:p>
          <a:p>
            <a:pPr marL="742950" lvl="1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You can use the GUI </a:t>
            </a:r>
            <a:r>
              <a:rPr lang="en-US" dirty="0" err="1"/>
              <a:t>doQA.py</a:t>
            </a:r>
            <a:r>
              <a:rPr lang="en-US" dirty="0"/>
              <a:t> to easily load in files and </a:t>
            </a:r>
            <a:r>
              <a:rPr lang="en-US" dirty="0" err="1"/>
              <a:t>autofill</a:t>
            </a:r>
            <a:r>
              <a:rPr lang="en-US" dirty="0"/>
              <a:t> from there</a:t>
            </a:r>
          </a:p>
          <a:p>
            <a:pPr lvl="1"/>
            <a:r>
              <a:rPr lang="en-US" dirty="0"/>
              <a:t>	</a:t>
            </a:r>
          </a:p>
          <a:p>
            <a:pPr lvl="1"/>
            <a:r>
              <a:rPr lang="en-US" dirty="0"/>
              <a:t>OR</a:t>
            </a:r>
          </a:p>
          <a:p>
            <a:pPr lvl="1"/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You can </a:t>
            </a:r>
            <a:r>
              <a:rPr lang="en-US"/>
              <a:t>run findIssues.py</a:t>
            </a:r>
            <a:r>
              <a:rPr lang="en-US" dirty="0"/>
              <a:t> on the command line</a:t>
            </a:r>
          </a:p>
        </p:txBody>
      </p:sp>
      <p:pic>
        <p:nvPicPr>
          <p:cNvPr id="7" name="Picture 6" descr="IRISLogo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90671" y="225050"/>
            <a:ext cx="754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Recap</a:t>
            </a:r>
          </a:p>
        </p:txBody>
      </p:sp>
    </p:spTree>
    <p:extLst>
      <p:ext uri="{BB962C8B-B14F-4D97-AF65-F5344CB8AC3E}">
        <p14:creationId xmlns:p14="http://schemas.microsoft.com/office/powerpoint/2010/main" val="134618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5439" y="225050"/>
            <a:ext cx="442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QA Reports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5439" y="1181513"/>
            <a:ext cx="8046719" cy="507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Concept: different issues can be identified by using different metrics in combination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955" y="3970881"/>
            <a:ext cx="2661729" cy="1909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"/>
          <a:stretch/>
        </p:blipFill>
        <p:spPr>
          <a:xfrm>
            <a:off x="6029324" y="3901226"/>
            <a:ext cx="2747607" cy="19790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5061" y="4586263"/>
            <a:ext cx="14066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dead_channel_lin</a:t>
            </a:r>
            <a:endParaRPr lang="en-US" sz="1200" dirty="0"/>
          </a:p>
          <a:p>
            <a:r>
              <a:rPr lang="en-US" sz="1200" dirty="0" err="1"/>
              <a:t>pct_below_nlnm</a:t>
            </a:r>
            <a:endParaRPr lang="en-US" sz="1200" dirty="0"/>
          </a:p>
          <a:p>
            <a:r>
              <a:rPr lang="en-US" sz="1200" dirty="0" err="1"/>
              <a:t>num_gaps</a:t>
            </a:r>
            <a:endParaRPr lang="en-US" sz="1200" dirty="0"/>
          </a:p>
          <a:p>
            <a:r>
              <a:rPr lang="en-US" sz="1200" dirty="0" err="1"/>
              <a:t>num_spikes</a:t>
            </a:r>
            <a:endParaRPr lang="en-US" sz="1200" dirty="0"/>
          </a:p>
          <a:p>
            <a:r>
              <a:rPr lang="en-US" sz="1200" dirty="0" err="1"/>
              <a:t>sample_rms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612438" y="4586263"/>
            <a:ext cx="1406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pct_above_nhnm</a:t>
            </a:r>
            <a:endParaRPr lang="en-US" sz="1200" dirty="0"/>
          </a:p>
          <a:p>
            <a:r>
              <a:rPr lang="en-US" sz="1200" dirty="0" err="1"/>
              <a:t>sample_rms</a:t>
            </a:r>
            <a:endParaRPr lang="en-US" sz="1200" dirty="0"/>
          </a:p>
          <a:p>
            <a:endParaRPr lang="en-US" sz="1200" dirty="0"/>
          </a:p>
        </p:txBody>
      </p:sp>
      <p:pic>
        <p:nvPicPr>
          <p:cNvPr id="9" name="Picture 8" descr="Screen Shot 2018-07-06 at 10.17.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1" y="1680355"/>
            <a:ext cx="3783961" cy="2008127"/>
          </a:xfrm>
          <a:prstGeom prst="rect">
            <a:avLst/>
          </a:prstGeom>
        </p:spPr>
      </p:pic>
      <p:pic>
        <p:nvPicPr>
          <p:cNvPr id="11" name="Picture 10" descr="Screen Shot 2018-07-06 at 10.19.2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588" y="1563348"/>
            <a:ext cx="3579062" cy="20307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58333" y="3022600"/>
            <a:ext cx="1700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IU.QSPA.60.BH2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77933" y="3022600"/>
            <a:ext cx="1623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IU.FURI.00.BH1</a:t>
            </a:r>
          </a:p>
        </p:txBody>
      </p:sp>
      <p:pic>
        <p:nvPicPr>
          <p:cNvPr id="15" name="Picture 14" descr="IRISLogo_whit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66052" y="225050"/>
            <a:ext cx="817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31682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5439" y="1039967"/>
            <a:ext cx="8398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Concept: scripts can call the web services and combine values based on defined criteria</a:t>
            </a:r>
          </a:p>
        </p:txBody>
      </p:sp>
      <p:pic>
        <p:nvPicPr>
          <p:cNvPr id="9" name="Picture 8" descr="Screen Shot 2018-07-06 at 11.38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8" y="1896543"/>
            <a:ext cx="4631266" cy="2125203"/>
          </a:xfrm>
          <a:prstGeom prst="rect">
            <a:avLst/>
          </a:prstGeom>
        </p:spPr>
      </p:pic>
      <p:pic>
        <p:nvPicPr>
          <p:cNvPr id="13" name="Picture 12" descr="IRIS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  <p:pic>
        <p:nvPicPr>
          <p:cNvPr id="10" name="Picture 9" descr="Screen Shot 2018-07-06 at 11.42.39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3"/>
          <a:stretch/>
        </p:blipFill>
        <p:spPr>
          <a:xfrm>
            <a:off x="414868" y="4199476"/>
            <a:ext cx="3295650" cy="12264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51867" y="2413000"/>
            <a:ext cx="44365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By setting up scripts to combine the metrics for us, we can automate the process of “issue finding”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There are likely to be false positives, so the issues should be reviewed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This can only pick up issues that are catchable by MUSTANG metrics </a:t>
            </a:r>
            <a:r>
              <a:rPr lang="mr-IN" dirty="0"/>
              <a:t>–</a:t>
            </a:r>
            <a:r>
              <a:rPr lang="en-US" dirty="0"/>
              <a:t> we have a decent list at this point, but are always happy to hear about new metrics or thresholds that could be useful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5439" y="225050"/>
            <a:ext cx="442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QA Reports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66052" y="225050"/>
            <a:ext cx="817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918060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9467" y="1117600"/>
            <a:ext cx="84666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Scripts We Use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There are a few scripts that we use that we are making available to you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One is the “work horse” </a:t>
            </a:r>
            <a:r>
              <a:rPr lang="mr-IN" dirty="0"/>
              <a:t>–</a:t>
            </a:r>
            <a:r>
              <a:rPr lang="en-US" dirty="0"/>
              <a:t> it grabs all of the metrics and combines them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One generates the actual HTML report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The rest are used to facilitate the process from start to finish</a:t>
            </a:r>
          </a:p>
        </p:txBody>
      </p:sp>
      <p:pic>
        <p:nvPicPr>
          <p:cNvPr id="6" name="Picture 5" descr="Screen Shot 2018-07-06 at 12.06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63" y="2836332"/>
            <a:ext cx="6314275" cy="29802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1767" y="6072089"/>
            <a:ext cx="7120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I’m going to go through these in some detail so that they can be used or adapted to your needs.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439" y="225050"/>
            <a:ext cx="442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QA Reports</a:t>
            </a:r>
          </a:p>
        </p:txBody>
      </p:sp>
      <p:pic>
        <p:nvPicPr>
          <p:cNvPr id="9" name="Picture 8" descr="IRIS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31417" y="225050"/>
            <a:ext cx="716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doQA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46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5439" y="1051467"/>
            <a:ext cx="2538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Overview GUI  (</a:t>
            </a:r>
            <a:r>
              <a:rPr lang="en-US" dirty="0" err="1"/>
              <a:t>doQA.py</a:t>
            </a:r>
            <a:r>
              <a:rPr lang="en-US" dirty="0"/>
              <a:t>)</a:t>
            </a:r>
          </a:p>
        </p:txBody>
      </p:sp>
      <p:pic>
        <p:nvPicPr>
          <p:cNvPr id="5" name="Picture 4" descr="Screen Shot 2018-07-06 at 12.06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934" y="2152134"/>
            <a:ext cx="6314275" cy="29802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439" y="2100180"/>
            <a:ext cx="198967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Facilitates start-to-finish of reporting process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Python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Preference file or manual input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46868" y="2480733"/>
            <a:ext cx="4927599" cy="338667"/>
          </a:xfrm>
          <a:prstGeom prst="rect">
            <a:avLst/>
          </a:prstGeom>
          <a:noFill/>
          <a:effectLst>
            <a:glow rad="50800">
              <a:schemeClr val="accent1">
                <a:lumMod val="60000"/>
                <a:lumOff val="40000"/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46868" y="1751279"/>
            <a:ext cx="43180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/>
              <a:t>Autofills</a:t>
            </a:r>
            <a:r>
              <a:rPr lang="en-US" sz="1400" dirty="0"/>
              <a:t> based on date. Reporting period for last month</a:t>
            </a:r>
          </a:p>
        </p:txBody>
      </p:sp>
      <p:cxnSp>
        <p:nvCxnSpPr>
          <p:cNvPr id="11" name="Straight Connector 10"/>
          <p:cNvCxnSpPr>
            <a:stCxn id="9" idx="2"/>
            <a:endCxn id="8" idx="0"/>
          </p:cNvCxnSpPr>
          <p:nvPr/>
        </p:nvCxnSpPr>
        <p:spPr>
          <a:xfrm>
            <a:off x="4605868" y="2059056"/>
            <a:ext cx="304800" cy="42167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717800" y="2997200"/>
            <a:ext cx="6087533" cy="347133"/>
          </a:xfrm>
          <a:prstGeom prst="rect">
            <a:avLst/>
          </a:prstGeom>
          <a:noFill/>
          <a:effectLst>
            <a:glow rad="50800">
              <a:schemeClr val="accent1">
                <a:lumMod val="40000"/>
                <a:lumOff val="60000"/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968067" y="1751279"/>
            <a:ext cx="1826141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Path to preference file</a:t>
            </a:r>
          </a:p>
        </p:txBody>
      </p:sp>
      <p:cxnSp>
        <p:nvCxnSpPr>
          <p:cNvPr id="20" name="Straight Connector 19"/>
          <p:cNvCxnSpPr>
            <a:stCxn id="13" idx="0"/>
            <a:endCxn id="18" idx="2"/>
          </p:cNvCxnSpPr>
          <p:nvPr/>
        </p:nvCxnSpPr>
        <p:spPr>
          <a:xfrm flipV="1">
            <a:off x="5761567" y="2059056"/>
            <a:ext cx="2119571" cy="938144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717799" y="3784601"/>
            <a:ext cx="6076409" cy="787400"/>
          </a:xfrm>
          <a:prstGeom prst="rect">
            <a:avLst/>
          </a:prstGeom>
          <a:noFill/>
          <a:effectLst>
            <a:glow rad="50800">
              <a:schemeClr val="accent1">
                <a:lumMod val="40000"/>
                <a:lumOff val="60000"/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949856" y="5273244"/>
            <a:ext cx="3921353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If no preference file, then need to fill in these fields</a:t>
            </a:r>
          </a:p>
        </p:txBody>
      </p:sp>
      <p:cxnSp>
        <p:nvCxnSpPr>
          <p:cNvPr id="24" name="Straight Connector 23"/>
          <p:cNvCxnSpPr>
            <a:stCxn id="21" idx="2"/>
            <a:endCxn id="22" idx="0"/>
          </p:cNvCxnSpPr>
          <p:nvPr/>
        </p:nvCxnSpPr>
        <p:spPr>
          <a:xfrm>
            <a:off x="5756004" y="4572001"/>
            <a:ext cx="1154529" cy="701243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446868" y="4834467"/>
            <a:ext cx="3158065" cy="364066"/>
          </a:xfrm>
          <a:prstGeom prst="rect">
            <a:avLst/>
          </a:prstGeom>
          <a:noFill/>
          <a:effectLst>
            <a:glow rad="50800">
              <a:schemeClr val="accent1">
                <a:lumMod val="40000"/>
                <a:lumOff val="60000"/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811674" y="5273244"/>
            <a:ext cx="1270387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Run the scripts</a:t>
            </a:r>
          </a:p>
        </p:txBody>
      </p:sp>
      <p:cxnSp>
        <p:nvCxnSpPr>
          <p:cNvPr id="30" name="Straight Connector 29"/>
          <p:cNvCxnSpPr>
            <a:stCxn id="28" idx="3"/>
            <a:endCxn id="26" idx="2"/>
          </p:cNvCxnSpPr>
          <p:nvPr/>
        </p:nvCxnSpPr>
        <p:spPr>
          <a:xfrm flipV="1">
            <a:off x="3082061" y="5198533"/>
            <a:ext cx="943840" cy="228600"/>
          </a:xfrm>
          <a:prstGeom prst="line">
            <a:avLst/>
          </a:prstGeom>
          <a:ln w="1270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05439" y="225050"/>
            <a:ext cx="442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QA Reports</a:t>
            </a:r>
          </a:p>
        </p:txBody>
      </p:sp>
      <p:pic>
        <p:nvPicPr>
          <p:cNvPr id="23" name="Picture 22" descr="IRIS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131417" y="225050"/>
            <a:ext cx="716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doQA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0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8" grpId="0" animBg="1"/>
      <p:bldP spid="21" grpId="0" animBg="1"/>
      <p:bldP spid="22" grpId="0" animBg="1"/>
      <p:bldP spid="26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2463" y="1028639"/>
            <a:ext cx="25077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Process:</a:t>
            </a:r>
          </a:p>
          <a:p>
            <a:r>
              <a:rPr lang="en-US" dirty="0"/>
              <a:t>	Find Issues</a:t>
            </a:r>
          </a:p>
          <a:p>
            <a:r>
              <a:rPr lang="en-US" dirty="0"/>
              <a:t>	Evaluate Issues</a:t>
            </a:r>
          </a:p>
          <a:p>
            <a:r>
              <a:rPr lang="en-US" dirty="0"/>
              <a:t>	Generate Report</a:t>
            </a:r>
          </a:p>
          <a:p>
            <a:r>
              <a:rPr lang="en-US" dirty="0"/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463" y="1028639"/>
            <a:ext cx="25077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Process:</a:t>
            </a:r>
          </a:p>
          <a:p>
            <a:r>
              <a:rPr lang="en-US" dirty="0"/>
              <a:t>	Find Issues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D9D9D9"/>
                </a:solidFill>
              </a:rPr>
              <a:t>Evaluate Issues</a:t>
            </a:r>
          </a:p>
          <a:p>
            <a:r>
              <a:rPr lang="en-US" dirty="0">
                <a:solidFill>
                  <a:srgbClr val="D9D9D9"/>
                </a:solidFill>
              </a:rPr>
              <a:t>	Generate Report</a:t>
            </a:r>
          </a:p>
          <a:p>
            <a:r>
              <a:rPr lang="en-US" dirty="0"/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1194" y="1301917"/>
            <a:ext cx="5521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MUSTANG web services to retrieve measurements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80844" y="1494976"/>
            <a:ext cx="123782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Screen Shot 2018-07-06 at 09.34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654" y="3454216"/>
            <a:ext cx="3163034" cy="314991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353176" y="2807885"/>
            <a:ext cx="262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Manual review of PDFs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4228" y="28078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Combine different metrics to find different issues</a:t>
            </a:r>
          </a:p>
        </p:txBody>
      </p:sp>
      <p:pic>
        <p:nvPicPr>
          <p:cNvPr id="18" name="Picture 17" descr="Screen Shot 2018-07-06 at 09.45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44" y="3454216"/>
            <a:ext cx="4095823" cy="309997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14420" y="3713327"/>
            <a:ext cx="4211808" cy="62692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5439" y="225050"/>
            <a:ext cx="442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QA Reports</a:t>
            </a:r>
          </a:p>
        </p:txBody>
      </p:sp>
      <p:pic>
        <p:nvPicPr>
          <p:cNvPr id="17" name="Picture 16" descr="IRISLogo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804893" y="225050"/>
            <a:ext cx="104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99542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5" grpId="0"/>
      <p:bldP spid="16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5439" y="1051467"/>
            <a:ext cx="1486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Finding Issues</a:t>
            </a:r>
          </a:p>
        </p:txBody>
      </p:sp>
      <p:pic>
        <p:nvPicPr>
          <p:cNvPr id="5" name="Picture 4" descr="Screen Shot 2018-07-06 at 12.06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996" y="1051467"/>
            <a:ext cx="6314275" cy="29802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46867" y="3725333"/>
            <a:ext cx="1032933" cy="389467"/>
          </a:xfrm>
          <a:prstGeom prst="rect">
            <a:avLst/>
          </a:prstGeom>
          <a:noFill/>
          <a:effectLst>
            <a:glow rad="50800">
              <a:schemeClr val="accent1">
                <a:lumMod val="40000"/>
                <a:lumOff val="60000"/>
                <a:alpha val="2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198" y="1437732"/>
            <a:ext cx="19896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“Work horse”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Python code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Web services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Preference file optional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23770" y="5218899"/>
            <a:ext cx="120357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Find Issues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40065" y="5080400"/>
            <a:ext cx="1213606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Preference</a:t>
            </a:r>
          </a:p>
          <a:p>
            <a:pPr algn="ctr"/>
            <a:r>
              <a:rPr lang="en-US" dirty="0"/>
              <a:t>File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9800" y="5218899"/>
            <a:ext cx="121157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Thresholds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10033" y="6344792"/>
            <a:ext cx="1031051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Issue List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26752" y="4604035"/>
            <a:ext cx="1597613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Report Utilities</a:t>
            </a:r>
          </a:p>
        </p:txBody>
      </p:sp>
      <p:cxnSp>
        <p:nvCxnSpPr>
          <p:cNvPr id="16" name="Straight Arrow Connector 15"/>
          <p:cNvCxnSpPr>
            <a:stCxn id="11" idx="3"/>
            <a:endCxn id="10" idx="1"/>
          </p:cNvCxnSpPr>
          <p:nvPr/>
        </p:nvCxnSpPr>
        <p:spPr>
          <a:xfrm flipV="1">
            <a:off x="3053671" y="5403565"/>
            <a:ext cx="870099" cy="1"/>
          </a:xfrm>
          <a:prstGeom prst="straightConnector1">
            <a:avLst/>
          </a:prstGeom>
          <a:ln>
            <a:solidFill>
              <a:srgbClr val="000000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1"/>
            <a:endCxn id="10" idx="3"/>
          </p:cNvCxnSpPr>
          <p:nvPr/>
        </p:nvCxnSpPr>
        <p:spPr>
          <a:xfrm flipH="1">
            <a:off x="5127345" y="5403565"/>
            <a:ext cx="892455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2"/>
            <a:endCxn id="10" idx="0"/>
          </p:cNvCxnSpPr>
          <p:nvPr/>
        </p:nvCxnSpPr>
        <p:spPr>
          <a:xfrm flipH="1">
            <a:off x="4525558" y="4973367"/>
            <a:ext cx="1" cy="24553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2"/>
          </p:cNvCxnSpPr>
          <p:nvPr/>
        </p:nvCxnSpPr>
        <p:spPr>
          <a:xfrm>
            <a:off x="4525558" y="5588231"/>
            <a:ext cx="1" cy="75656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41404" y="225050"/>
            <a:ext cx="120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Issues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79800" y="3998616"/>
            <a:ext cx="566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OR:  python </a:t>
            </a:r>
            <a:r>
              <a:rPr lang="en-US" sz="1000" dirty="0" err="1"/>
              <a:t>findIssues.py</a:t>
            </a:r>
            <a:r>
              <a:rPr lang="en-US" sz="1000" dirty="0"/>
              <a:t> --start=2018-06-01 --end=2018-07-01 --</a:t>
            </a:r>
            <a:r>
              <a:rPr lang="en-US" sz="1000" dirty="0" err="1"/>
              <a:t>preference_file</a:t>
            </a:r>
            <a:r>
              <a:rPr lang="en-US" sz="1000" dirty="0"/>
              <a:t>=/path/to/</a:t>
            </a:r>
            <a:r>
              <a:rPr lang="en-US" sz="1000" dirty="0" err="1"/>
              <a:t>preference.py</a:t>
            </a:r>
            <a:r>
              <a:rPr lang="en-US" sz="1000" dirty="0"/>
              <a:t> --network=IU --stations=* --channels=BH?,HH? --locations=* --</a:t>
            </a:r>
            <a:r>
              <a:rPr lang="en-US" sz="1000" dirty="0" err="1"/>
              <a:t>outfile</a:t>
            </a:r>
            <a:r>
              <a:rPr lang="en-US" sz="1000" dirty="0"/>
              <a:t>=/path/to/</a:t>
            </a:r>
            <a:r>
              <a:rPr lang="en-US" sz="1000" dirty="0" err="1"/>
              <a:t>report.orig</a:t>
            </a:r>
            <a:endParaRPr 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305439" y="225050"/>
            <a:ext cx="442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QA Reports</a:t>
            </a:r>
          </a:p>
        </p:txBody>
      </p:sp>
      <p:pic>
        <p:nvPicPr>
          <p:cNvPr id="21" name="Picture 20" descr="IRIS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50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2533" y="976893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findIssues.py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62068" y="1591758"/>
            <a:ext cx="1128373" cy="2462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Find Issues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0418" y="1514814"/>
            <a:ext cx="759239" cy="4001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Preference</a:t>
            </a:r>
          </a:p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File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18335" y="1591758"/>
            <a:ext cx="757970" cy="2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Thresholds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03739" y="2235051"/>
            <a:ext cx="645032" cy="2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Issue List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6517" y="1100004"/>
            <a:ext cx="999476" cy="2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Report Utilities</a:t>
            </a:r>
          </a:p>
        </p:txBody>
      </p:sp>
      <p:cxnSp>
        <p:nvCxnSpPr>
          <p:cNvPr id="12" name="Straight Arrow Connector 11"/>
          <p:cNvCxnSpPr>
            <a:stCxn id="8" idx="3"/>
            <a:endCxn id="7" idx="1"/>
          </p:cNvCxnSpPr>
          <p:nvPr/>
        </p:nvCxnSpPr>
        <p:spPr>
          <a:xfrm>
            <a:off x="6269657" y="1714869"/>
            <a:ext cx="492411" cy="0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1"/>
            <a:endCxn id="7" idx="3"/>
          </p:cNvCxnSpPr>
          <p:nvPr/>
        </p:nvCxnSpPr>
        <p:spPr>
          <a:xfrm flipH="1">
            <a:off x="7890441" y="1714869"/>
            <a:ext cx="327894" cy="0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2"/>
            <a:endCxn id="7" idx="0"/>
          </p:cNvCxnSpPr>
          <p:nvPr/>
        </p:nvCxnSpPr>
        <p:spPr>
          <a:xfrm>
            <a:off x="7326255" y="1346225"/>
            <a:ext cx="0" cy="245533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2"/>
            <a:endCxn id="10" idx="0"/>
          </p:cNvCxnSpPr>
          <p:nvPr/>
        </p:nvCxnSpPr>
        <p:spPr>
          <a:xfrm>
            <a:off x="7326255" y="1837979"/>
            <a:ext cx="0" cy="397072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3529" y="1714869"/>
            <a:ext cx="55194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Goes through the list of threshold “Groups”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Grabs metrics required for all thresholds in that group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Subsets based on listed thresholds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Writes offenders to </a:t>
            </a:r>
            <a:r>
              <a:rPr lang="en-US" dirty="0" err="1"/>
              <a:t>outfile</a:t>
            </a:r>
            <a:endParaRPr lang="en-US" dirty="0"/>
          </a:p>
        </p:txBody>
      </p:sp>
      <p:pic>
        <p:nvPicPr>
          <p:cNvPr id="16" name="Picture 15" descr="Screen Shot 2018-07-11 at 09.44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544" y="2545311"/>
            <a:ext cx="4439048" cy="4029460"/>
          </a:xfrm>
          <a:prstGeom prst="rect">
            <a:avLst/>
          </a:prstGeom>
        </p:spPr>
      </p:pic>
      <p:pic>
        <p:nvPicPr>
          <p:cNvPr id="18" name="Picture 17" descr="Screen Shot 2018-07-11 at 09.47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7" y="3480963"/>
            <a:ext cx="4228992" cy="282885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5439" y="225050"/>
            <a:ext cx="442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QA Reports – Finding Issues</a:t>
            </a:r>
          </a:p>
        </p:txBody>
      </p:sp>
      <p:pic>
        <p:nvPicPr>
          <p:cNvPr id="20" name="Picture 19" descr="IRISLogo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41404" y="225050"/>
            <a:ext cx="120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Issues</a:t>
            </a:r>
          </a:p>
        </p:txBody>
      </p:sp>
    </p:spTree>
    <p:extLst>
      <p:ext uri="{BB962C8B-B14F-4D97-AF65-F5344CB8AC3E}">
        <p14:creationId xmlns:p14="http://schemas.microsoft.com/office/powerpoint/2010/main" val="253871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8416" y="88412"/>
            <a:ext cx="9540865" cy="6831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762068" y="1591758"/>
            <a:ext cx="1128373" cy="2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Find Issues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10418" y="1514814"/>
            <a:ext cx="759239" cy="400110"/>
          </a:xfrm>
          <a:prstGeom prst="rect">
            <a:avLst/>
          </a:prstGeom>
          <a:noFill/>
          <a:ln>
            <a:solidFill>
              <a:srgbClr val="A6A6A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A6A6A6"/>
                </a:solidFill>
              </a:rPr>
              <a:t>Preference</a:t>
            </a:r>
          </a:p>
          <a:p>
            <a:pPr algn="ctr"/>
            <a:r>
              <a:rPr lang="en-US" sz="1000" dirty="0">
                <a:solidFill>
                  <a:srgbClr val="A6A6A6"/>
                </a:solidFill>
              </a:rPr>
              <a:t>File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18335" y="1591758"/>
            <a:ext cx="757970" cy="24622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Thresholds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03739" y="2235051"/>
            <a:ext cx="645032" cy="2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Issue List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26517" y="1100004"/>
            <a:ext cx="999476" cy="24622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Report Utilities</a:t>
            </a:r>
          </a:p>
        </p:txBody>
      </p:sp>
      <p:cxnSp>
        <p:nvCxnSpPr>
          <p:cNvPr id="28" name="Straight Arrow Connector 27"/>
          <p:cNvCxnSpPr>
            <a:stCxn id="24" idx="3"/>
            <a:endCxn id="23" idx="1"/>
          </p:cNvCxnSpPr>
          <p:nvPr/>
        </p:nvCxnSpPr>
        <p:spPr>
          <a:xfrm>
            <a:off x="6269657" y="1714869"/>
            <a:ext cx="492411" cy="0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1"/>
            <a:endCxn id="23" idx="3"/>
          </p:cNvCxnSpPr>
          <p:nvPr/>
        </p:nvCxnSpPr>
        <p:spPr>
          <a:xfrm flipH="1">
            <a:off x="7890441" y="1714869"/>
            <a:ext cx="327894" cy="0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7" idx="2"/>
            <a:endCxn id="23" idx="0"/>
          </p:cNvCxnSpPr>
          <p:nvPr/>
        </p:nvCxnSpPr>
        <p:spPr>
          <a:xfrm>
            <a:off x="7326255" y="1346225"/>
            <a:ext cx="0" cy="245533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3" idx="2"/>
            <a:endCxn id="26" idx="0"/>
          </p:cNvCxnSpPr>
          <p:nvPr/>
        </p:nvCxnSpPr>
        <p:spPr>
          <a:xfrm>
            <a:off x="7326255" y="1837979"/>
            <a:ext cx="0" cy="397072"/>
          </a:xfrm>
          <a:prstGeom prst="straightConnector1">
            <a:avLst/>
          </a:prstGeom>
          <a:ln w="12700" cmpd="sng">
            <a:solidFill>
              <a:schemeClr val="bg1">
                <a:lumMod val="6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72533" y="976893"/>
            <a:ext cx="1460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thresholds.py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5439" y="1424973"/>
            <a:ext cx="790472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where you can change threshold definitions</a:t>
            </a:r>
          </a:p>
          <a:p>
            <a:endParaRPr lang="en-US" dirty="0"/>
          </a:p>
          <a:p>
            <a:r>
              <a:rPr lang="en-US" dirty="0"/>
              <a:t>Requires: pandas, </a:t>
            </a:r>
            <a:r>
              <a:rPr lang="en-US" dirty="0" err="1"/>
              <a:t>reportUtils.py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Each threshold is its own defined function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Ex: runGapsRatioGt12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Instrument types are defined by channel names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/>
              <a:t>channelDict</a:t>
            </a:r>
            <a:r>
              <a:rPr lang="en-US" dirty="0"/>
              <a:t> = {"broadband" : ['BH?','HH*'], "short period" : ["EH*","SH*"]}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25" y="3711623"/>
            <a:ext cx="5193973" cy="301234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5439" y="225050"/>
            <a:ext cx="442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QA Reports – Finding Issues</a:t>
            </a:r>
          </a:p>
        </p:txBody>
      </p:sp>
      <p:pic>
        <p:nvPicPr>
          <p:cNvPr id="18" name="Picture 17" descr="IRIS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641" y="91540"/>
            <a:ext cx="704969" cy="5552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41404" y="225050"/>
            <a:ext cx="120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Issues</a:t>
            </a:r>
          </a:p>
        </p:txBody>
      </p:sp>
    </p:spTree>
    <p:extLst>
      <p:ext uri="{BB962C8B-B14F-4D97-AF65-F5344CB8AC3E}">
        <p14:creationId xmlns:p14="http://schemas.microsoft.com/office/powerpoint/2010/main" val="2140076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8763</TotalTime>
  <Words>889</Words>
  <Application>Microsoft Macintosh PowerPoint</Application>
  <PresentationFormat>On-screen Show (4:3)</PresentationFormat>
  <Paragraphs>192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Franklin Gothic Book</vt:lpstr>
      <vt:lpstr>Mangal</vt:lpstr>
      <vt:lpstr>Office Theme</vt:lpstr>
      <vt:lpstr>IRIS QA Network Reports – Finding 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IRIS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IRIS QA Network Reports - Scripts</dc:title>
  <dc:creator>Laura Hutchinson</dc:creator>
  <cp:lastModifiedBy>Gale Cox</cp:lastModifiedBy>
  <cp:revision>194</cp:revision>
  <dcterms:created xsi:type="dcterms:W3CDTF">2018-07-06T15:52:11Z</dcterms:created>
  <dcterms:modified xsi:type="dcterms:W3CDTF">2018-08-06T19:35:47Z</dcterms:modified>
</cp:coreProperties>
</file>