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7" r:id="rId3"/>
    <p:sldId id="268" r:id="rId4"/>
    <p:sldId id="272" r:id="rId5"/>
    <p:sldId id="269" r:id="rId6"/>
    <p:sldId id="257" r:id="rId7"/>
    <p:sldId id="259" r:id="rId8"/>
    <p:sldId id="260" r:id="rId9"/>
    <p:sldId id="261" r:id="rId10"/>
    <p:sldId id="265" r:id="rId11"/>
    <p:sldId id="270" r:id="rId12"/>
    <p:sldId id="263" r:id="rId13"/>
    <p:sldId id="266" r:id="rId14"/>
    <p:sldId id="262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0"/>
    <p:restoredTop sz="94578"/>
  </p:normalViewPr>
  <p:slideViewPr>
    <p:cSldViewPr snapToGrid="0" snapToObjects="1">
      <p:cViewPr varScale="1">
        <p:scale>
          <a:sx n="108" d="100"/>
          <a:sy n="108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>
            <a:lvl1pPr marL="0" indent="0" algn="ctr">
              <a:buFont typeface="Arial" pitchFamily="-109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3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0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fld id="{B17FE960-088D-8946-B146-DEDB240002DF}" type="datetimeFigureOut">
              <a:rPr lang="en-US" smtClean="0"/>
              <a:t>8/6/18</a:t>
            </a:fld>
            <a:endParaRPr lang="en-US"/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42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fld id="{8201759A-F35B-874D-94C5-269D145D61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868680"/>
          </a:xfrm>
          <a:prstGeom prst="rect">
            <a:avLst/>
          </a:prstGeom>
          <a:solidFill>
            <a:srgbClr val="00549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pic>
        <p:nvPicPr>
          <p:cNvPr id="9" name="Picture 8" descr="iris_color_screen_lrg.png">
            <a:extLst>
              <a:ext uri="{FF2B5EF4-FFF2-40B4-BE49-F238E27FC236}">
                <a16:creationId xmlns:a16="http://schemas.microsoft.com/office/drawing/2014/main" id="{B327FA1B-A8EF-2C49-9E99-C26B45AEA8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0"/>
            <a:ext cx="1022560" cy="8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iY25jPgZjcAhVCiFQKHZRgCucQjRx6BAgBEAU&amp;url=https://www.videoblocks.com/video/departures-flightboard-at-international-airport-in-lima-sf3inr0bzj3f87u0p&amp;psig=AOvVaw17pyHSnNl6xIc03SoOpJ1c&amp;ust=153143151968281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imgres?imgurl=https://i.etsystatic.com/16597489/r/il/4a91f3/1446094055/il_340x270.1446094055_q1yw.jpg&amp;imgrefurl=https://www.etsy.com/market/nixie_clock_kit&amp;docid=fU5b67TTya1a2M&amp;tbnid=dflccXcS3MuDUM:&amp;vet=12ahUKEwjkvr6agJjcAhVnzVQKHZuQBDA4yAEQMyhUMFR6BAgBEFU..i&amp;w=340&amp;h=270&amp;safe=active&amp;client=firefox-b-1-ab&amp;bih=1257&amp;biw=1890&amp;q=nixie%20clock&amp;ved=2ahUKEwjkvr6agJjcAhVnzVQKHZuQBDA4yAEQMyhUMFR6BAgBEFU&amp;iact=mrc&amp;uact=8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ved=2ahUKEwiCi-LdgpjcAhURG3wKHSerDVgQjRx6BAgBEAU&amp;url=http://www.thevideoexperts.com/blog?article%3D119&amp;psig=AOvVaw2snYVaMMlqig38z1dukA0y&amp;ust=15314319091401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ved=2ahUKEwiCi-LdgpjcAhURG3wKHSerDVgQjRx6BAgBEAU&amp;url=http://www.thevideoexperts.com/blog?article%3D119&amp;psig=AOvVaw2snYVaMMlqig38z1dukA0y&amp;ust=153143190914019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ved=2ahUKEwjRt8-wg5jcAhURD3wKHX4oCGIQjRx6BAgBEAU&amp;url=http://www.lowtechmagazine.be/2008/05/computers-babba.html&amp;psig=AOvVaw0T2u4geZQA6skG2z4-Y2XI&amp;ust=153143207530709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ved=2ahUKEwiD67mLjZjcAhVKj1QKHbZGA90QjRx6BAgBEAU&amp;url=https://iegvu.agribusinessintelligence.informa.com/CO218281/US-Futures-Review-Corn-contracts-move-up-on-weather-wheat-rise&amp;psig=AOvVaw2zQzMyXipLu3Axa2ewJMQ3&amp;ust=153143466436974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rct=j&amp;q=&amp;esrc=s&amp;source=images&amp;cd=&amp;ved=2ahUKEwit-pPDjpjcAhUml1QKHa-BD48QjRx6BAgBEAU&amp;url=http://www.ttnews.com/articles/revised-weight-limits-bridges-add-time-money-wisconsin&amp;psig=AOvVaw2i2Vq1PMIBmsFOiGOUPJzk&amp;ust=153143495237070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ved=2ahUKEwjRt8-wg5jcAhURD3wKHX4oCGIQjRx6BAgBEAU&amp;url=http://www.lowtechmagazine.be/2008/05/computers-babba.html&amp;psig=AOvVaw0T2u4geZQA6skG2z4-Y2XI&amp;ust=153143207530709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iOxuXB1JzcAhVMlFQKHcybDwMQjRx6BAgBEAU&amp;url=https://democloud.argentotheme.com/argentofr/sony-vaio-vgn-txn27n-b-11-1-notebook-pc.html&amp;psig=AOvVaw2k1IFUW-m2Bn0LulkvJGch&amp;ust=1531591326883476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ved=2ahUKEwjFobKN_ZzcAhUK-lQKHbb7Aq0QjRx6BAgBEAU&amp;url=https://fineartamerica.com/featured/beautiful-virginia-pasture-lori-coleman.html&amp;psig=AOvVaw2YL6OyVyPRwX7ZNe3L9uEw&amp;ust=153160222398071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iOxuXB1JzcAhVMlFQKHcybDwMQjRx6BAgBEAU&amp;url=https://democloud.argentotheme.com/argentofr/sony-vaio-vgn-txn27n-b-11-1-notebook-pc.html&amp;psig=AOvVaw2k1IFUW-m2Bn0LulkvJGch&amp;ust=1531591326883476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iOxuXB1JzcAhVMlFQKHcybDwMQjRx6BAgBEAU&amp;url=https://democloud.argentotheme.com/argentofr/sony-vaio-vgn-txn27n-b-11-1-notebook-pc.html&amp;psig=AOvVaw2k1IFUW-m2Bn0LulkvJGch&amp;ust=153159132688347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iCi-LdgpjcAhURG3wKHSerDVgQjRx6BAgBEAU&amp;url=http://www.thevideoexperts.com/blog?article%3D119&amp;psig=AOvVaw2snYVaMMlqig38z1dukA0y&amp;ust=1531431909140197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hyperlink" Target="https://www.google.com/imgres?imgurl=https://i.etsystatic.com/16597489/r/il/4a91f3/1446094055/il_340x270.1446094055_q1yw.jpg&amp;imgrefurl=https://www.etsy.com/market/nixie_clock_kit&amp;docid=fU5b67TTya1a2M&amp;tbnid=dflccXcS3MuDUM:&amp;vet=12ahUKEwjkvr6agJjcAhVnzVQKHZuQBDA4yAEQMyhUMFR6BAgBEFU..i&amp;w=340&amp;h=270&amp;safe=active&amp;client=firefox-b-1-ab&amp;bih=1257&amp;biw=1890&amp;q=nixie%20clock&amp;ved=2ahUKEwjkvr6agJjcAhVnzVQKHZuQBDA4yAEQMyhUMFR6BAgBEFU&amp;iact=mrc&amp;uact=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-project.org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8.png"/><Relationship Id="rId10" Type="http://schemas.openxmlformats.org/officeDocument/2006/relationships/hyperlink" Target="https://www.google.com/url?sa=i&amp;rct=j&amp;q=&amp;esrc=s&amp;source=images&amp;cd=&amp;ved=2ahUKEwjRt8-wg5jcAhURD3wKHX4oCGIQjRx6BAgBEAU&amp;url=http://www.lowtechmagazine.be/2008/05/computers-babba.html&amp;psig=AOvVaw0T2u4geZQA6skG2z4-Y2XI&amp;ust=1531432075307092" TargetMode="External"/><Relationship Id="rId4" Type="http://schemas.openxmlformats.org/officeDocument/2006/relationships/hyperlink" Target="https://www.google.com/url?sa=i&amp;rct=j&amp;q=&amp;esrc=s&amp;source=images&amp;cd=&amp;ved=2ahUKEwiY25jPgZjcAhVCiFQKHZRgCucQjRx6BAgBEAU&amp;url=https://www.videoblocks.com/video/departures-flightboard-at-international-airport-in-lima-sf3inr0bzj3f87u0p&amp;psig=AOvVaw17pyHSnNl6xIc03SoOpJ1c&amp;ust=1531431519682819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E8E0-B5D8-BA47-BD19-ECA98635B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462" y="666285"/>
            <a:ext cx="7772400" cy="1143000"/>
          </a:xfrm>
        </p:spPr>
        <p:txBody>
          <a:bodyPr/>
          <a:lstStyle/>
          <a:p>
            <a:r>
              <a:rPr lang="en-US" dirty="0"/>
              <a:t>Introduction to MUSTANG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EA9B7-2E2C-544E-9CA2-6BF0523E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93" y="1726580"/>
            <a:ext cx="3828585" cy="2871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3A55C-979F-C74F-9D85-29362AED9B72}"/>
              </a:ext>
            </a:extLst>
          </p:cNvPr>
          <p:cNvSpPr txBox="1"/>
          <p:nvPr/>
        </p:nvSpPr>
        <p:spPr>
          <a:xfrm>
            <a:off x="2762744" y="4861931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Robert Casey, IRIS Data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D6B05-3280-FF4A-9A06-97EAC751442F}"/>
              </a:ext>
            </a:extLst>
          </p:cNvPr>
          <p:cNvSpPr txBox="1"/>
          <p:nvPr/>
        </p:nvSpPr>
        <p:spPr>
          <a:xfrm>
            <a:off x="637525" y="5562599"/>
            <a:ext cx="811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North American Seismic Network Training Workshop, Quality Assurance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August 1-2, 2018</a:t>
            </a:r>
          </a:p>
        </p:txBody>
      </p:sp>
    </p:spTree>
    <p:extLst>
      <p:ext uri="{BB962C8B-B14F-4D97-AF65-F5344CB8AC3E}">
        <p14:creationId xmlns:p14="http://schemas.microsoft.com/office/powerpoint/2010/main" val="88626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561F-A5ED-E348-84B2-FBC647AE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Metrics Processing</a:t>
            </a:r>
          </a:p>
        </p:txBody>
      </p:sp>
      <p:pic>
        <p:nvPicPr>
          <p:cNvPr id="3" name="Picture 6" descr="Image result for flight board">
            <a:hlinkClick r:id="rId2"/>
            <a:extLst>
              <a:ext uri="{FF2B5EF4-FFF2-40B4-BE49-F238E27FC236}">
                <a16:creationId xmlns:a16="http://schemas.microsoft.com/office/drawing/2014/main" id="{505A9586-CFCC-A74D-B6E0-B5D6427F0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/>
          <a:stretch/>
        </p:blipFill>
        <p:spPr bwMode="auto">
          <a:xfrm>
            <a:off x="276922" y="1943922"/>
            <a:ext cx="4464409" cy="1909191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D29C80C6-B6F8-A641-B51E-CBF9D62B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39796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AEF23783-4BF6-4C40-B51C-136F743B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2" y="41320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A43AE133-76D8-4A47-B93D-B916DD47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" y="42844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4AC14C7E-B025-5B42-9DAE-01BDDB9A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2" y="44368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6E2F6C9F-C7CF-0941-80BF-E748373F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2" y="45892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3007AA5E-A541-7244-8C4A-C986A583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2" y="44368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31054AF8-A252-7B4A-B1AC-3FEEE7BA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2" y="45892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257B8C3C-196F-F44C-AB36-D624985F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18" y="39796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DE4D52FA-D30A-1245-9F56-4999DF84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18" y="41320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0345A0F7-E469-A94B-A8F1-DFBB7DC4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18" y="42844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B8200A76-1651-1E4D-8BB3-EB9B9945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18" y="44368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taking calls">
            <a:hlinkClick r:id="rId4"/>
            <a:extLst>
              <a:ext uri="{FF2B5EF4-FFF2-40B4-BE49-F238E27FC236}">
                <a16:creationId xmlns:a16="http://schemas.microsoft.com/office/drawing/2014/main" id="{E01C40AA-AE26-A640-8071-5F359C3D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18" y="45892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78960CB1-3CED-4244-83F4-EBA1AE65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18" y="44368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119F40F7-09FA-1048-8723-3558BBFE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18" y="4589227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F5268170-4B69-5647-963A-70D3FA78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15" y="39627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B519599C-5253-124F-B10C-4F810F4F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5" y="41151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4AAAF19C-6172-A847-9154-1343C3AA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675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0D042E9D-0E24-994A-8F5D-2578A81F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15" y="44199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taking calls">
            <a:hlinkClick r:id="rId4"/>
            <a:extLst>
              <a:ext uri="{FF2B5EF4-FFF2-40B4-BE49-F238E27FC236}">
                <a16:creationId xmlns:a16="http://schemas.microsoft.com/office/drawing/2014/main" id="{D97DD2C2-9177-7043-BDE4-4080EAF0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15" y="45723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76D3F158-AA72-8142-A193-646E1437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15" y="44199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5F2269AE-CB96-A542-AD50-9A3C0310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15" y="45723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835F8548-E90C-7B4F-9A97-E953D246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63" y="19284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A5E6FAD1-451A-CB48-88BB-E1DE0648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63" y="20808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08954DAE-97D8-3842-9D9D-35DF7367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63" y="22332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A6C9CD1C-501D-774F-8E64-14271B80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63" y="23856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taking calls">
            <a:hlinkClick r:id="rId4"/>
            <a:extLst>
              <a:ext uri="{FF2B5EF4-FFF2-40B4-BE49-F238E27FC236}">
                <a16:creationId xmlns:a16="http://schemas.microsoft.com/office/drawing/2014/main" id="{2735621C-E20B-AD4E-ABBD-306AF033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63" y="25380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6113A0C6-A6CC-F045-BF94-780AAE9B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63" y="23856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DD959212-893E-CE4A-9B28-A4415C7C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63" y="253806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19BF57A1-3DFD-B44F-8B48-F28A7AFF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11" y="39627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BEF0C55A-5295-2242-8BA4-1BF77026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11" y="41151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A0C299DB-1627-A645-8DBA-FFA7D82F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11" y="42675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841BFE54-28A8-B049-A9CC-768294182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11" y="44199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taking calls">
            <a:hlinkClick r:id="rId4"/>
            <a:extLst>
              <a:ext uri="{FF2B5EF4-FFF2-40B4-BE49-F238E27FC236}">
                <a16:creationId xmlns:a16="http://schemas.microsoft.com/office/drawing/2014/main" id="{D9F47DAB-BD77-8B4F-89C1-61A2AC0A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11" y="45723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1AD19BA0-A316-1F46-B6ED-9A2DB505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11" y="44199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Image result for taking calls">
            <a:hlinkClick r:id="rId4"/>
            <a:extLst>
              <a:ext uri="{FF2B5EF4-FFF2-40B4-BE49-F238E27FC236}">
                <a16:creationId xmlns:a16="http://schemas.microsoft.com/office/drawing/2014/main" id="{71D7858E-C4C7-1F40-98C7-689B479A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11" y="457234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nixie clock">
            <a:hlinkClick r:id="rId6"/>
            <a:extLst>
              <a:ext uri="{FF2B5EF4-FFF2-40B4-BE49-F238E27FC236}">
                <a16:creationId xmlns:a16="http://schemas.microsoft.com/office/drawing/2014/main" id="{8DA47271-CFB3-D14A-8024-9D79626E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76" y="1937419"/>
            <a:ext cx="1189064" cy="9437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F13CBB8-8C01-8046-B0E3-E4710B92115A}"/>
              </a:ext>
            </a:extLst>
          </p:cNvPr>
          <p:cNvSpPr txBox="1"/>
          <p:nvPr/>
        </p:nvSpPr>
        <p:spPr>
          <a:xfrm>
            <a:off x="276922" y="5895278"/>
            <a:ext cx="848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 Virtual Machines between two locations</a:t>
            </a:r>
          </a:p>
          <a:p>
            <a:pPr algn="ctr"/>
            <a:r>
              <a:rPr lang="en-US" dirty="0"/>
              <a:t>200 – 2000 jobs per hour</a:t>
            </a:r>
          </a:p>
        </p:txBody>
      </p:sp>
    </p:spTree>
    <p:extLst>
      <p:ext uri="{BB962C8B-B14F-4D97-AF65-F5344CB8AC3E}">
        <p14:creationId xmlns:p14="http://schemas.microsoft.com/office/powerpoint/2010/main" val="428300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3ACC-568B-2745-BF26-9F41E85B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Metrics Collection after Calculation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82C4855-B20E-054D-BC98-77F47BD87A04}"/>
              </a:ext>
            </a:extLst>
          </p:cNvPr>
          <p:cNvSpPr/>
          <p:nvPr/>
        </p:nvSpPr>
        <p:spPr>
          <a:xfrm>
            <a:off x="2142896" y="2044391"/>
            <a:ext cx="2230244" cy="1330711"/>
          </a:xfrm>
          <a:prstGeom prst="cube">
            <a:avLst>
              <a:gd name="adj" fmla="val 112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 descr="Image result for taking calls">
            <a:hlinkClick r:id="rId2"/>
            <a:extLst>
              <a:ext uri="{FF2B5EF4-FFF2-40B4-BE49-F238E27FC236}">
                <a16:creationId xmlns:a16="http://schemas.microsoft.com/office/drawing/2014/main" id="{990C6962-93C0-C747-B3C9-05F427EB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9668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lated image">
            <a:hlinkClick r:id="rId4"/>
            <a:extLst>
              <a:ext uri="{FF2B5EF4-FFF2-40B4-BE49-F238E27FC236}">
                <a16:creationId xmlns:a16="http://schemas.microsoft.com/office/drawing/2014/main" id="{80641DFF-32D4-3A46-9B25-D5D7B6ED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9" y="2189668"/>
            <a:ext cx="1821891" cy="12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e 8">
            <a:extLst>
              <a:ext uri="{FF2B5EF4-FFF2-40B4-BE49-F238E27FC236}">
                <a16:creationId xmlns:a16="http://schemas.microsoft.com/office/drawing/2014/main" id="{3788B153-C30C-EC4A-9406-8ADC3295C355}"/>
              </a:ext>
            </a:extLst>
          </p:cNvPr>
          <p:cNvSpPr/>
          <p:nvPr/>
        </p:nvSpPr>
        <p:spPr>
          <a:xfrm>
            <a:off x="2142896" y="3475464"/>
            <a:ext cx="2230244" cy="1330711"/>
          </a:xfrm>
          <a:prstGeom prst="cube">
            <a:avLst>
              <a:gd name="adj" fmla="val 112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Image result for taking calls">
            <a:hlinkClick r:id="rId2"/>
            <a:extLst>
              <a:ext uri="{FF2B5EF4-FFF2-40B4-BE49-F238E27FC236}">
                <a16:creationId xmlns:a16="http://schemas.microsoft.com/office/drawing/2014/main" id="{F4BD10CB-3376-B642-A2FD-B142D468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20741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lated image">
            <a:hlinkClick r:id="rId4"/>
            <a:extLst>
              <a:ext uri="{FF2B5EF4-FFF2-40B4-BE49-F238E27FC236}">
                <a16:creationId xmlns:a16="http://schemas.microsoft.com/office/drawing/2014/main" id="{E2F641D2-7DD7-8C45-A719-A998826A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9" y="3620741"/>
            <a:ext cx="1821891" cy="12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be 11">
            <a:extLst>
              <a:ext uri="{FF2B5EF4-FFF2-40B4-BE49-F238E27FC236}">
                <a16:creationId xmlns:a16="http://schemas.microsoft.com/office/drawing/2014/main" id="{5C52B6D5-C52D-3C4F-9898-AE72D668E6AD}"/>
              </a:ext>
            </a:extLst>
          </p:cNvPr>
          <p:cNvSpPr/>
          <p:nvPr/>
        </p:nvSpPr>
        <p:spPr>
          <a:xfrm>
            <a:off x="2142896" y="4906537"/>
            <a:ext cx="2230244" cy="1330711"/>
          </a:xfrm>
          <a:prstGeom prst="cube">
            <a:avLst>
              <a:gd name="adj" fmla="val 112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 descr="Image result for taking calls">
            <a:hlinkClick r:id="rId2"/>
            <a:extLst>
              <a:ext uri="{FF2B5EF4-FFF2-40B4-BE49-F238E27FC236}">
                <a16:creationId xmlns:a16="http://schemas.microsoft.com/office/drawing/2014/main" id="{39225A49-06F0-9040-8F97-FB957764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1814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lated image">
            <a:hlinkClick r:id="rId4"/>
            <a:extLst>
              <a:ext uri="{FF2B5EF4-FFF2-40B4-BE49-F238E27FC236}">
                <a16:creationId xmlns:a16="http://schemas.microsoft.com/office/drawing/2014/main" id="{CFFBA1BF-5B45-E74C-BF50-CB6ABEB3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9" y="5051814"/>
            <a:ext cx="1821891" cy="12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n 14">
            <a:extLst>
              <a:ext uri="{FF2B5EF4-FFF2-40B4-BE49-F238E27FC236}">
                <a16:creationId xmlns:a16="http://schemas.microsoft.com/office/drawing/2014/main" id="{C4B3D0DD-71E0-474D-90D0-E08C9C4FCC76}"/>
              </a:ext>
            </a:extLst>
          </p:cNvPr>
          <p:cNvSpPr/>
          <p:nvPr/>
        </p:nvSpPr>
        <p:spPr>
          <a:xfrm>
            <a:off x="7252160" y="3236248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E84CE-81A6-BD40-BA0A-4FEA6F58CBB3}"/>
              </a:ext>
            </a:extLst>
          </p:cNvPr>
          <p:cNvGrpSpPr/>
          <p:nvPr/>
        </p:nvGrpSpPr>
        <p:grpSpPr>
          <a:xfrm>
            <a:off x="7252159" y="2602587"/>
            <a:ext cx="966221" cy="872877"/>
            <a:chOff x="3551940" y="1719840"/>
            <a:chExt cx="1803401" cy="1654968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146604C2-0C3F-FA40-BF2C-7D67E8A15EED}"/>
                </a:ext>
              </a:extLst>
            </p:cNvPr>
            <p:cNvSpPr/>
            <p:nvPr/>
          </p:nvSpPr>
          <p:spPr>
            <a:xfrm>
              <a:off x="3551941" y="2547324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2AB02994-4FCD-FA4C-9A1E-046E47C6A637}"/>
                </a:ext>
              </a:extLst>
            </p:cNvPr>
            <p:cNvSpPr/>
            <p:nvPr/>
          </p:nvSpPr>
          <p:spPr>
            <a:xfrm>
              <a:off x="3551940" y="2133582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EDA0B3DB-5BD1-5F4C-BCDE-34259E72130A}"/>
                </a:ext>
              </a:extLst>
            </p:cNvPr>
            <p:cNvSpPr/>
            <p:nvPr/>
          </p:nvSpPr>
          <p:spPr>
            <a:xfrm>
              <a:off x="3551940" y="1719840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Cube 19">
            <a:extLst>
              <a:ext uri="{FF2B5EF4-FFF2-40B4-BE49-F238E27FC236}">
                <a16:creationId xmlns:a16="http://schemas.microsoft.com/office/drawing/2014/main" id="{940A8C6D-F138-D649-B87A-0FB9D6B7E977}"/>
              </a:ext>
            </a:extLst>
          </p:cNvPr>
          <p:cNvSpPr/>
          <p:nvPr/>
        </p:nvSpPr>
        <p:spPr>
          <a:xfrm>
            <a:off x="5291460" y="2222867"/>
            <a:ext cx="1224501" cy="91440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tomcat1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B3B4F2F-5119-F849-AFBD-164FD924EA01}"/>
              </a:ext>
            </a:extLst>
          </p:cNvPr>
          <p:cNvSpPr/>
          <p:nvPr/>
        </p:nvSpPr>
        <p:spPr>
          <a:xfrm>
            <a:off x="5291460" y="3611278"/>
            <a:ext cx="1224501" cy="91440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tomcat2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65B80886-16F4-F645-969E-D467C4688E30}"/>
              </a:ext>
            </a:extLst>
          </p:cNvPr>
          <p:cNvSpPr/>
          <p:nvPr/>
        </p:nvSpPr>
        <p:spPr>
          <a:xfrm>
            <a:off x="5291459" y="5020317"/>
            <a:ext cx="1224501" cy="914400"/>
          </a:xfrm>
          <a:prstGeom prst="cube">
            <a:avLst/>
          </a:prstGeom>
          <a:solidFill>
            <a:srgbClr val="0070C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tomcatN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60D55-AD4F-6B4B-B93D-BFE0D52671CF}"/>
              </a:ext>
            </a:extLst>
          </p:cNvPr>
          <p:cNvSpPr txBox="1"/>
          <p:nvPr/>
        </p:nvSpPr>
        <p:spPr>
          <a:xfrm>
            <a:off x="5291460" y="4655335"/>
            <a:ext cx="104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FA5F7-A9F7-1847-B497-9DB344B904B7}"/>
              </a:ext>
            </a:extLst>
          </p:cNvPr>
          <p:cNvSpPr txBox="1"/>
          <p:nvPr/>
        </p:nvSpPr>
        <p:spPr>
          <a:xfrm>
            <a:off x="7054870" y="4555829"/>
            <a:ext cx="1334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MUSTANG DB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17E15F-73FA-364B-86C2-43119FAF7C6B}"/>
              </a:ext>
            </a:extLst>
          </p:cNvPr>
          <p:cNvCxnSpPr>
            <a:stCxn id="20" idx="5"/>
            <a:endCxn id="17" idx="2"/>
          </p:cNvCxnSpPr>
          <p:nvPr/>
        </p:nvCxnSpPr>
        <p:spPr bwMode="auto">
          <a:xfrm>
            <a:off x="6515961" y="2565767"/>
            <a:ext cx="736199" cy="691479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D4D600-76C8-0148-B333-6FDC0A3C910D}"/>
              </a:ext>
            </a:extLst>
          </p:cNvPr>
          <p:cNvCxnSpPr>
            <a:stCxn id="21" idx="5"/>
          </p:cNvCxnSpPr>
          <p:nvPr/>
        </p:nvCxnSpPr>
        <p:spPr bwMode="auto">
          <a:xfrm flipV="1">
            <a:off x="6515961" y="3641428"/>
            <a:ext cx="736197" cy="31275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0F5209-24DC-F345-8B99-B0BF91E1E81A}"/>
              </a:ext>
            </a:extLst>
          </p:cNvPr>
          <p:cNvCxnSpPr>
            <a:cxnSpLocks/>
            <a:stCxn id="3" idx="4"/>
            <a:endCxn id="20" idx="2"/>
          </p:cNvCxnSpPr>
          <p:nvPr/>
        </p:nvCxnSpPr>
        <p:spPr bwMode="auto">
          <a:xfrm>
            <a:off x="4223022" y="2784805"/>
            <a:ext cx="1068438" cy="9562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CBCCA1-8668-E24C-BC0E-63304F468F94}"/>
              </a:ext>
            </a:extLst>
          </p:cNvPr>
          <p:cNvCxnSpPr>
            <a:cxnSpLocks/>
            <a:stCxn id="9" idx="4"/>
            <a:endCxn id="21" idx="2"/>
          </p:cNvCxnSpPr>
          <p:nvPr/>
        </p:nvCxnSpPr>
        <p:spPr bwMode="auto">
          <a:xfrm flipV="1">
            <a:off x="4223022" y="4182778"/>
            <a:ext cx="1068438" cy="3310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56EF2D-DA9C-DB48-815F-E3B831250C6D}"/>
              </a:ext>
            </a:extLst>
          </p:cNvPr>
          <p:cNvCxnSpPr>
            <a:cxnSpLocks/>
          </p:cNvCxnSpPr>
          <p:nvPr/>
        </p:nvCxnSpPr>
        <p:spPr bwMode="auto">
          <a:xfrm>
            <a:off x="4223022" y="5571189"/>
            <a:ext cx="1068438" cy="9562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E33A01-AD16-BD40-8F5C-3CFA505CD04F}"/>
              </a:ext>
            </a:extLst>
          </p:cNvPr>
          <p:cNvCxnSpPr>
            <a:cxnSpLocks/>
            <a:stCxn id="22" idx="5"/>
          </p:cNvCxnSpPr>
          <p:nvPr/>
        </p:nvCxnSpPr>
        <p:spPr bwMode="auto">
          <a:xfrm flipV="1">
            <a:off x="6515960" y="4095148"/>
            <a:ext cx="736198" cy="1268069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882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rn hopper">
            <a:hlinkClick r:id="rId2"/>
            <a:extLst>
              <a:ext uri="{FF2B5EF4-FFF2-40B4-BE49-F238E27FC236}">
                <a16:creationId xmlns:a16="http://schemas.microsoft.com/office/drawing/2014/main" id="{78F47622-42C7-5F4B-9EE7-412314DC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5" y="4647372"/>
            <a:ext cx="2727276" cy="153267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30">
            <a:extLst>
              <a:ext uri="{FF2B5EF4-FFF2-40B4-BE49-F238E27FC236}">
                <a16:creationId xmlns:a16="http://schemas.microsoft.com/office/drawing/2014/main" id="{B000EE26-6D2B-E242-8C3F-16F08CD5EDA0}"/>
              </a:ext>
            </a:extLst>
          </p:cNvPr>
          <p:cNvSpPr/>
          <p:nvPr/>
        </p:nvSpPr>
        <p:spPr bwMode="auto">
          <a:xfrm>
            <a:off x="1602297" y="4033595"/>
            <a:ext cx="872541" cy="639074"/>
          </a:xfrm>
          <a:prstGeom prst="down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1F952-54CF-3E40-B65E-9B5C0886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MustangMQ</a:t>
            </a:r>
            <a:r>
              <a:rPr lang="en-US" dirty="0"/>
              <a:t> Metrics Collection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D3592753-F1E0-2E47-8B97-0BE083A90FF2}"/>
              </a:ext>
            </a:extLst>
          </p:cNvPr>
          <p:cNvSpPr/>
          <p:nvPr/>
        </p:nvSpPr>
        <p:spPr>
          <a:xfrm>
            <a:off x="6739108" y="3324386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12222D-8933-2240-BC42-C392047BB61A}"/>
              </a:ext>
            </a:extLst>
          </p:cNvPr>
          <p:cNvGrpSpPr/>
          <p:nvPr/>
        </p:nvGrpSpPr>
        <p:grpSpPr>
          <a:xfrm>
            <a:off x="6739107" y="2690725"/>
            <a:ext cx="966221" cy="872877"/>
            <a:chOff x="3551940" y="1719840"/>
            <a:chExt cx="1803401" cy="1654968"/>
          </a:xfrm>
        </p:grpSpPr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1D5BC84E-6C29-454C-9E7E-E2B0D14AA1AA}"/>
                </a:ext>
              </a:extLst>
            </p:cNvPr>
            <p:cNvSpPr/>
            <p:nvPr/>
          </p:nvSpPr>
          <p:spPr>
            <a:xfrm>
              <a:off x="3551941" y="2547324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Can 14">
              <a:extLst>
                <a:ext uri="{FF2B5EF4-FFF2-40B4-BE49-F238E27FC236}">
                  <a16:creationId xmlns:a16="http://schemas.microsoft.com/office/drawing/2014/main" id="{190523E0-B566-044E-A1B2-214AC17AE2A3}"/>
                </a:ext>
              </a:extLst>
            </p:cNvPr>
            <p:cNvSpPr/>
            <p:nvPr/>
          </p:nvSpPr>
          <p:spPr>
            <a:xfrm>
              <a:off x="3551940" y="2133582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0FED17DD-24C6-D24D-B46E-8D98B3965EEC}"/>
                </a:ext>
              </a:extLst>
            </p:cNvPr>
            <p:cNvSpPr/>
            <p:nvPr/>
          </p:nvSpPr>
          <p:spPr>
            <a:xfrm>
              <a:off x="3551940" y="1719840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Cube 16">
            <a:extLst>
              <a:ext uri="{FF2B5EF4-FFF2-40B4-BE49-F238E27FC236}">
                <a16:creationId xmlns:a16="http://schemas.microsoft.com/office/drawing/2014/main" id="{DD502C3C-C9E8-944A-BD83-3C042E8AE7F9}"/>
              </a:ext>
            </a:extLst>
          </p:cNvPr>
          <p:cNvSpPr/>
          <p:nvPr/>
        </p:nvSpPr>
        <p:spPr>
          <a:xfrm>
            <a:off x="4287977" y="2735303"/>
            <a:ext cx="1797339" cy="123944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4780F-0371-9448-8A66-731130D6FAC7}"/>
              </a:ext>
            </a:extLst>
          </p:cNvPr>
          <p:cNvSpPr txBox="1"/>
          <p:nvPr/>
        </p:nvSpPr>
        <p:spPr>
          <a:xfrm>
            <a:off x="6541818" y="4643967"/>
            <a:ext cx="1334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MUSTANG DB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03DD5033-ADBC-7244-96E6-E49BAF16B7BD}"/>
              </a:ext>
            </a:extLst>
          </p:cNvPr>
          <p:cNvSpPr/>
          <p:nvPr/>
        </p:nvSpPr>
        <p:spPr bwMode="auto">
          <a:xfrm>
            <a:off x="591815" y="1957352"/>
            <a:ext cx="1323278" cy="1221468"/>
          </a:xfrm>
          <a:prstGeom prst="sun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F865A871-04B3-A24C-9998-6DD4D9F6AB69}"/>
              </a:ext>
            </a:extLst>
          </p:cNvPr>
          <p:cNvSpPr/>
          <p:nvPr/>
        </p:nvSpPr>
        <p:spPr bwMode="auto">
          <a:xfrm>
            <a:off x="387602" y="2312314"/>
            <a:ext cx="3023839" cy="1865268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pic>
        <p:nvPicPr>
          <p:cNvPr id="5" name="Picture 10" descr="Related image">
            <a:hlinkClick r:id="rId4"/>
            <a:extLst>
              <a:ext uri="{FF2B5EF4-FFF2-40B4-BE49-F238E27FC236}">
                <a16:creationId xmlns:a16="http://schemas.microsoft.com/office/drawing/2014/main" id="{BFE246B0-4628-8947-BAE6-E00FD4B1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6" y="2568086"/>
            <a:ext cx="1821891" cy="12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hlinkClick r:id="rId6"/>
            <a:extLst>
              <a:ext uri="{FF2B5EF4-FFF2-40B4-BE49-F238E27FC236}">
                <a16:creationId xmlns:a16="http://schemas.microsoft.com/office/drawing/2014/main" id="{9C322EDD-40FA-0D4A-89CD-BA57723D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80" y="4647372"/>
            <a:ext cx="2745085" cy="153267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Down Arrow 40">
            <a:extLst>
              <a:ext uri="{FF2B5EF4-FFF2-40B4-BE49-F238E27FC236}">
                <a16:creationId xmlns:a16="http://schemas.microsoft.com/office/drawing/2014/main" id="{99ACBF21-042B-E743-9E16-33959C260AD1}"/>
              </a:ext>
            </a:extLst>
          </p:cNvPr>
          <p:cNvSpPr/>
          <p:nvPr/>
        </p:nvSpPr>
        <p:spPr bwMode="auto">
          <a:xfrm rot="10800000">
            <a:off x="4626136" y="3974743"/>
            <a:ext cx="872541" cy="639074"/>
          </a:xfrm>
          <a:prstGeom prst="down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AC8E54F7-0AD4-5348-B884-A25B999EFF0D}"/>
              </a:ext>
            </a:extLst>
          </p:cNvPr>
          <p:cNvSpPr/>
          <p:nvPr/>
        </p:nvSpPr>
        <p:spPr bwMode="auto">
          <a:xfrm rot="16200000">
            <a:off x="3203474" y="5094170"/>
            <a:ext cx="872541" cy="639074"/>
          </a:xfrm>
          <a:prstGeom prst="down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41634-1AB1-C34D-A57C-B37FF31ED946}"/>
              </a:ext>
            </a:extLst>
          </p:cNvPr>
          <p:cNvSpPr txBox="1"/>
          <p:nvPr/>
        </p:nvSpPr>
        <p:spPr>
          <a:xfrm>
            <a:off x="674929" y="3763452"/>
            <a:ext cx="2727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External metrics provider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ED81FB-AB78-9848-B0B9-E0FB25E9DCDB}"/>
              </a:ext>
            </a:extLst>
          </p:cNvPr>
          <p:cNvSpPr txBox="1"/>
          <p:nvPr/>
        </p:nvSpPr>
        <p:spPr>
          <a:xfrm>
            <a:off x="591815" y="6252326"/>
            <a:ext cx="2727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RabbitMQ holding area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19A15F-A60E-CC44-8BED-C9F405028D06}"/>
              </a:ext>
            </a:extLst>
          </p:cNvPr>
          <p:cNvSpPr txBox="1"/>
          <p:nvPr/>
        </p:nvSpPr>
        <p:spPr>
          <a:xfrm>
            <a:off x="3823008" y="6280500"/>
            <a:ext cx="2727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Dequeue to Loader</a:t>
            </a:r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BF6D7BD2-F5E6-854D-952C-8A3119E595FF}"/>
              </a:ext>
            </a:extLst>
          </p:cNvPr>
          <p:cNvSpPr/>
          <p:nvPr/>
        </p:nvSpPr>
        <p:spPr bwMode="auto">
          <a:xfrm rot="16200000">
            <a:off x="5962065" y="3007644"/>
            <a:ext cx="872541" cy="639074"/>
          </a:xfrm>
          <a:prstGeom prst="down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4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 Arrow 28">
            <a:extLst>
              <a:ext uri="{FF2B5EF4-FFF2-40B4-BE49-F238E27FC236}">
                <a16:creationId xmlns:a16="http://schemas.microsoft.com/office/drawing/2014/main" id="{16FFAA3B-5F67-5E47-B950-F71E29BDE5F7}"/>
              </a:ext>
            </a:extLst>
          </p:cNvPr>
          <p:cNvSpPr/>
          <p:nvPr/>
        </p:nvSpPr>
        <p:spPr bwMode="auto">
          <a:xfrm>
            <a:off x="2385746" y="4211912"/>
            <a:ext cx="1684229" cy="416862"/>
          </a:xfrm>
          <a:prstGeom prst="leftArrow">
            <a:avLst>
              <a:gd name="adj1" fmla="val 18012"/>
              <a:gd name="adj2" fmla="val 39046"/>
            </a:avLst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327B0-B21A-5143-AF91-8B29F0A1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DA12C-C993-A44D-AF90-93AECF347412}"/>
              </a:ext>
            </a:extLst>
          </p:cNvPr>
          <p:cNvSpPr txBox="1"/>
          <p:nvPr/>
        </p:nvSpPr>
        <p:spPr>
          <a:xfrm>
            <a:off x="795737" y="2133600"/>
            <a:ext cx="7218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metrics can be calculated on the fly from an external query source, especially one that is consistently up-to-date.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currently evaluating a class of ‘</a:t>
            </a:r>
            <a:r>
              <a:rPr lang="en-US" dirty="0" err="1"/>
              <a:t>ts</a:t>
            </a:r>
            <a:r>
              <a:rPr lang="en-US" dirty="0"/>
              <a:t>_’ (time series) metrics as replacements for the current gap metrics.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MUSTANG database is largely bypassed with this operation.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B6607DC8-A7F0-9645-A14A-7D790407CD90}"/>
              </a:ext>
            </a:extLst>
          </p:cNvPr>
          <p:cNvSpPr/>
          <p:nvPr/>
        </p:nvSpPr>
        <p:spPr>
          <a:xfrm>
            <a:off x="6910981" y="4587009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289D6B-1C88-0D4B-8BC8-1C98B438181A}"/>
              </a:ext>
            </a:extLst>
          </p:cNvPr>
          <p:cNvGrpSpPr/>
          <p:nvPr/>
        </p:nvGrpSpPr>
        <p:grpSpPr>
          <a:xfrm>
            <a:off x="6910980" y="3953348"/>
            <a:ext cx="966221" cy="872877"/>
            <a:chOff x="3551940" y="1719840"/>
            <a:chExt cx="1803401" cy="1654968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FA3D42BD-606F-1F44-AE49-96883EC10C17}"/>
                </a:ext>
              </a:extLst>
            </p:cNvPr>
            <p:cNvSpPr/>
            <p:nvPr/>
          </p:nvSpPr>
          <p:spPr>
            <a:xfrm>
              <a:off x="3551941" y="2547324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Can 6">
              <a:extLst>
                <a:ext uri="{FF2B5EF4-FFF2-40B4-BE49-F238E27FC236}">
                  <a16:creationId xmlns:a16="http://schemas.microsoft.com/office/drawing/2014/main" id="{6E18D984-6B18-8246-9DE5-77F7C0ECABB2}"/>
                </a:ext>
              </a:extLst>
            </p:cNvPr>
            <p:cNvSpPr/>
            <p:nvPr/>
          </p:nvSpPr>
          <p:spPr>
            <a:xfrm>
              <a:off x="3551940" y="2133582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1D20F2E3-298C-9E4E-BE1C-5B796A4E67B5}"/>
                </a:ext>
              </a:extLst>
            </p:cNvPr>
            <p:cNvSpPr/>
            <p:nvPr/>
          </p:nvSpPr>
          <p:spPr>
            <a:xfrm>
              <a:off x="3551940" y="1719840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B5350A-4E9A-9E4B-BFC9-E93731DAD988}"/>
              </a:ext>
            </a:extLst>
          </p:cNvPr>
          <p:cNvSpPr txBox="1"/>
          <p:nvPr/>
        </p:nvSpPr>
        <p:spPr>
          <a:xfrm>
            <a:off x="6713691" y="5906590"/>
            <a:ext cx="1334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MUSTANG DB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96430452-EA8A-B848-9461-B7C353E63217}"/>
              </a:ext>
            </a:extLst>
          </p:cNvPr>
          <p:cNvSpPr/>
          <p:nvPr/>
        </p:nvSpPr>
        <p:spPr>
          <a:xfrm>
            <a:off x="3764764" y="4389786"/>
            <a:ext cx="1797339" cy="123944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tomcat1</a:t>
            </a: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DF16A9C6-3963-A741-B558-AAD016EF3918}"/>
              </a:ext>
            </a:extLst>
          </p:cNvPr>
          <p:cNvSpPr/>
          <p:nvPr/>
        </p:nvSpPr>
        <p:spPr bwMode="auto">
          <a:xfrm rot="10800000">
            <a:off x="2346950" y="5226143"/>
            <a:ext cx="1417812" cy="784696"/>
          </a:xfrm>
          <a:prstGeom prst="lef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E0C8B3D-4832-BB4B-9A85-0647F11F7506}"/>
              </a:ext>
            </a:extLst>
          </p:cNvPr>
          <p:cNvSpPr/>
          <p:nvPr/>
        </p:nvSpPr>
        <p:spPr bwMode="auto">
          <a:xfrm>
            <a:off x="811140" y="3761525"/>
            <a:ext cx="1604749" cy="1064701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client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36B8B30-D7E1-D34B-9E69-D1F949242DA1}"/>
              </a:ext>
            </a:extLst>
          </p:cNvPr>
          <p:cNvSpPr/>
          <p:nvPr/>
        </p:nvSpPr>
        <p:spPr bwMode="auto">
          <a:xfrm>
            <a:off x="811139" y="5231724"/>
            <a:ext cx="1604749" cy="1064701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latin typeface="Arial" pitchFamily="-109" charset="0"/>
              </a:rPr>
              <a:t>i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risws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Arial" pitchFamily="-109" charset="0"/>
              </a:rPr>
              <a:t>availability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F52CA7F9-F373-4B4C-9019-2458A33D585E}"/>
              </a:ext>
            </a:extLst>
          </p:cNvPr>
          <p:cNvSpPr/>
          <p:nvPr/>
        </p:nvSpPr>
        <p:spPr bwMode="auto">
          <a:xfrm rot="2721156">
            <a:off x="6688251" y="4299190"/>
            <a:ext cx="1411676" cy="1420631"/>
          </a:xfrm>
          <a:prstGeom prst="plus">
            <a:avLst>
              <a:gd name="adj" fmla="val 44342"/>
            </a:avLst>
          </a:prstGeom>
          <a:solidFill>
            <a:srgbClr val="FF0000">
              <a:alpha val="88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B15C37-3F01-6E4A-981D-EF6D3A00DB92}"/>
              </a:ext>
            </a:extLst>
          </p:cNvPr>
          <p:cNvCxnSpPr/>
          <p:nvPr/>
        </p:nvCxnSpPr>
        <p:spPr bwMode="auto">
          <a:xfrm>
            <a:off x="5558118" y="5009505"/>
            <a:ext cx="1352861" cy="0"/>
          </a:xfrm>
          <a:prstGeom prst="lin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pic>
        <p:nvPicPr>
          <p:cNvPr id="1026" name="Picture 2" descr="Image result for notebook computer">
            <a:hlinkClick r:id="rId2"/>
            <a:extLst>
              <a:ext uri="{FF2B5EF4-FFF2-40B4-BE49-F238E27FC236}">
                <a16:creationId xmlns:a16="http://schemas.microsoft.com/office/drawing/2014/main" id="{4F61177D-0350-EB4F-ABFB-EA703FE2A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8625" r="6658" b="18891"/>
          <a:stretch/>
        </p:blipFill>
        <p:spPr bwMode="auto">
          <a:xfrm>
            <a:off x="1257883" y="4197965"/>
            <a:ext cx="609600" cy="4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66EED9-7817-F349-9E13-41E03D568CB7}"/>
              </a:ext>
            </a:extLst>
          </p:cNvPr>
          <p:cNvSpPr txBox="1"/>
          <p:nvPr/>
        </p:nvSpPr>
        <p:spPr>
          <a:xfrm>
            <a:off x="2346950" y="6010839"/>
            <a:ext cx="23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Bulk results of available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37E0E-6E3D-F442-AB13-F07E38FADBF9}"/>
              </a:ext>
            </a:extLst>
          </p:cNvPr>
          <p:cNvSpPr txBox="1"/>
          <p:nvPr/>
        </p:nvSpPr>
        <p:spPr>
          <a:xfrm>
            <a:off x="2415888" y="3876649"/>
            <a:ext cx="385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Calculated gap metrics</a:t>
            </a:r>
          </a:p>
        </p:txBody>
      </p:sp>
    </p:spTree>
    <p:extLst>
      <p:ext uri="{BB962C8B-B14F-4D97-AF65-F5344CB8AC3E}">
        <p14:creationId xmlns:p14="http://schemas.microsoft.com/office/powerpoint/2010/main" val="397249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C9CE-0EE6-3945-BB0F-743A7B67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5" y="896470"/>
            <a:ext cx="8973671" cy="1066800"/>
          </a:xfrm>
        </p:spPr>
        <p:txBody>
          <a:bodyPr/>
          <a:lstStyle/>
          <a:p>
            <a:r>
              <a:rPr lang="en-US" dirty="0"/>
              <a:t>PASTURE for metrics recalculation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BFF7F-EF20-3940-97C5-A348423AFB45}"/>
              </a:ext>
            </a:extLst>
          </p:cNvPr>
          <p:cNvSpPr txBox="1"/>
          <p:nvPr/>
        </p:nvSpPr>
        <p:spPr>
          <a:xfrm>
            <a:off x="1375184" y="1890015"/>
            <a:ext cx="6688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archived at IRIS DMC is </a:t>
            </a:r>
            <a:r>
              <a:rPr lang="en-US" i="1" dirty="0"/>
              <a:t>not static.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arrives constantly for current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Older data arrives at any time and can undergo revisions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can change and undergo revisions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metadata can be deleted</a:t>
            </a:r>
          </a:p>
          <a:p>
            <a:r>
              <a:rPr lang="en-US" i="1" dirty="0"/>
              <a:t>Compare and catalog data and metadata times vs metric times</a:t>
            </a:r>
          </a:p>
        </p:txBody>
      </p:sp>
      <p:pic>
        <p:nvPicPr>
          <p:cNvPr id="3074" name="Picture 2" descr="Image result for pasture">
            <a:hlinkClick r:id="rId2"/>
            <a:extLst>
              <a:ext uri="{FF2B5EF4-FFF2-40B4-BE49-F238E27FC236}">
                <a16:creationId xmlns:a16="http://schemas.microsoft.com/office/drawing/2014/main" id="{F8E84695-195F-C745-B390-0069536E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0" y="3715686"/>
            <a:ext cx="3478055" cy="25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5B9E4-DE82-0F46-B56F-10066FDA0702}"/>
              </a:ext>
            </a:extLst>
          </p:cNvPr>
          <p:cNvSpPr txBox="1"/>
          <p:nvPr/>
        </p:nvSpPr>
        <p:spPr>
          <a:xfrm>
            <a:off x="3953691" y="3727269"/>
            <a:ext cx="4624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of metric entries in PASTURE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 for channel day is current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 for channel day is </a:t>
            </a:r>
            <a:r>
              <a:rPr lang="en-US" i="1" dirty="0"/>
              <a:t>stale</a:t>
            </a:r>
            <a:r>
              <a:rPr lang="en-US" dirty="0"/>
              <a:t> vs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 for channel day is </a:t>
            </a:r>
            <a:r>
              <a:rPr lang="en-US" i="1" dirty="0"/>
              <a:t>missing</a:t>
            </a:r>
            <a:r>
              <a:rPr lang="en-US" dirty="0"/>
              <a:t> vs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for channel day has </a:t>
            </a:r>
            <a:r>
              <a:rPr lang="en-US" i="1" dirty="0"/>
              <a:t>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 for channel day </a:t>
            </a:r>
            <a:r>
              <a:rPr lang="en-US" i="1" dirty="0"/>
              <a:t>has no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E186A-F440-C741-B0AB-9417A42B85C3}"/>
              </a:ext>
            </a:extLst>
          </p:cNvPr>
          <p:cNvSpPr txBox="1"/>
          <p:nvPr/>
        </p:nvSpPr>
        <p:spPr>
          <a:xfrm>
            <a:off x="4023360" y="5634446"/>
            <a:ext cx="45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PASTURE catalog is consulted regularly to automatically generate job workflows.</a:t>
            </a:r>
          </a:p>
        </p:txBody>
      </p:sp>
    </p:spTree>
    <p:extLst>
      <p:ext uri="{BB962C8B-B14F-4D97-AF65-F5344CB8AC3E}">
        <p14:creationId xmlns:p14="http://schemas.microsoft.com/office/powerpoint/2010/main" val="23183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21A2-E70A-4045-843D-EBB222A3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" y="1031966"/>
            <a:ext cx="8284029" cy="1066800"/>
          </a:xfrm>
        </p:spPr>
        <p:txBody>
          <a:bodyPr/>
          <a:lstStyle/>
          <a:p>
            <a:r>
              <a:rPr lang="en-US" dirty="0"/>
              <a:t>Secondary Data Center (ADC1)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2FB02-A975-B842-BC19-AB4F74F56D4C}"/>
              </a:ext>
            </a:extLst>
          </p:cNvPr>
          <p:cNvSpPr txBox="1"/>
          <p:nvPr/>
        </p:nvSpPr>
        <p:spPr>
          <a:xfrm>
            <a:off x="609600" y="2159726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Livermore data center location duplicates much of the hardware and software as Seattle.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Standby databases available for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Standby data archive can be accessed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web service instances provided to balance load w/Seattle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MUSTANG web server instances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MUSTANG metrics processing interacts w/Seattle’s MCR job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of the DMC operations can transfer to the ADC1 site as needed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77BAF409-553D-4443-AA3C-E291AE554ECB}"/>
              </a:ext>
            </a:extLst>
          </p:cNvPr>
          <p:cNvSpPr/>
          <p:nvPr/>
        </p:nvSpPr>
        <p:spPr>
          <a:xfrm>
            <a:off x="1828044" y="4928502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DMC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65D89121-A310-CD4B-9E1F-8298DBCCF590}"/>
              </a:ext>
            </a:extLst>
          </p:cNvPr>
          <p:cNvSpPr/>
          <p:nvPr/>
        </p:nvSpPr>
        <p:spPr>
          <a:xfrm>
            <a:off x="6095245" y="4915160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ADC1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ABB5AE3-EDEC-B146-A3FF-45B3AE64FB45}"/>
              </a:ext>
            </a:extLst>
          </p:cNvPr>
          <p:cNvSpPr/>
          <p:nvPr/>
        </p:nvSpPr>
        <p:spPr bwMode="auto">
          <a:xfrm>
            <a:off x="1123406" y="4928502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63317E9-D03E-1643-B13B-A6F2D7331135}"/>
              </a:ext>
            </a:extLst>
          </p:cNvPr>
          <p:cNvSpPr/>
          <p:nvPr/>
        </p:nvSpPr>
        <p:spPr bwMode="auto">
          <a:xfrm>
            <a:off x="1123406" y="5408023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4E54BC3A-0DD7-B843-96E5-3A574ED0C3F2}"/>
              </a:ext>
            </a:extLst>
          </p:cNvPr>
          <p:cNvSpPr/>
          <p:nvPr/>
        </p:nvSpPr>
        <p:spPr bwMode="auto">
          <a:xfrm>
            <a:off x="1123406" y="5887544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D9DD623D-38EE-6E4C-91D7-193C195AD315}"/>
              </a:ext>
            </a:extLst>
          </p:cNvPr>
          <p:cNvSpPr/>
          <p:nvPr/>
        </p:nvSpPr>
        <p:spPr bwMode="auto">
          <a:xfrm>
            <a:off x="5398560" y="4928502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437941FC-382F-CA40-B4B1-BBE5162BD560}"/>
              </a:ext>
            </a:extLst>
          </p:cNvPr>
          <p:cNvSpPr/>
          <p:nvPr/>
        </p:nvSpPr>
        <p:spPr bwMode="auto">
          <a:xfrm>
            <a:off x="5398560" y="5408023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8C4A98AA-00F0-124D-AE35-2C7E083F08E1}"/>
              </a:ext>
            </a:extLst>
          </p:cNvPr>
          <p:cNvSpPr/>
          <p:nvPr/>
        </p:nvSpPr>
        <p:spPr bwMode="auto">
          <a:xfrm>
            <a:off x="5398560" y="5887544"/>
            <a:ext cx="704638" cy="479521"/>
          </a:xfrm>
          <a:prstGeom prst="cube">
            <a:avLst/>
          </a:prstGeom>
          <a:solidFill>
            <a:srgbClr val="0070C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BAFADE0-E45B-104F-BF99-78FC32C5E458}"/>
              </a:ext>
            </a:extLst>
          </p:cNvPr>
          <p:cNvSpPr/>
          <p:nvPr/>
        </p:nvSpPr>
        <p:spPr bwMode="auto">
          <a:xfrm>
            <a:off x="3294038" y="5032976"/>
            <a:ext cx="1604749" cy="1064701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client</a:t>
            </a:r>
          </a:p>
        </p:txBody>
      </p:sp>
      <p:pic>
        <p:nvPicPr>
          <p:cNvPr id="13" name="Picture 2" descr="Image result for notebook computer">
            <a:hlinkClick r:id="rId2"/>
            <a:extLst>
              <a:ext uri="{FF2B5EF4-FFF2-40B4-BE49-F238E27FC236}">
                <a16:creationId xmlns:a16="http://schemas.microsoft.com/office/drawing/2014/main" id="{C8403592-EC9F-D345-A514-9456E8ADC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8625" r="6658" b="18891"/>
          <a:stretch/>
        </p:blipFill>
        <p:spPr bwMode="auto">
          <a:xfrm>
            <a:off x="3740781" y="5469416"/>
            <a:ext cx="609600" cy="4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7EC93DC8-9C09-9C44-AEB9-BE2E783669EC}"/>
              </a:ext>
            </a:extLst>
          </p:cNvPr>
          <p:cNvSpPr/>
          <p:nvPr/>
        </p:nvSpPr>
        <p:spPr bwMode="auto">
          <a:xfrm>
            <a:off x="2810927" y="5408023"/>
            <a:ext cx="483111" cy="339634"/>
          </a:xfrm>
          <a:prstGeom prst="leftRigh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116F3CBD-9D3D-9A47-BBD3-6DC2B4D4091C}"/>
              </a:ext>
            </a:extLst>
          </p:cNvPr>
          <p:cNvSpPr/>
          <p:nvPr/>
        </p:nvSpPr>
        <p:spPr bwMode="auto">
          <a:xfrm>
            <a:off x="4894809" y="5390058"/>
            <a:ext cx="483111" cy="339634"/>
          </a:xfrm>
          <a:prstGeom prst="leftRigh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4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0FE5-D901-824E-B2F8-C25F1750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875211"/>
            <a:ext cx="7772400" cy="1066800"/>
          </a:xfrm>
        </p:spPr>
        <p:txBody>
          <a:bodyPr/>
          <a:lstStyle/>
          <a:p>
            <a:r>
              <a:rPr lang="en-US" dirty="0"/>
              <a:t>A Final Overview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D5CB19-0E5A-FA4A-A0CD-46F97F587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018212"/>
            <a:ext cx="6453051" cy="48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4163-9113-944A-ACDC-288CD5A9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MUSTANG?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AB44-297F-4A40-A11C-BB43E8E2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analytics database containing time series statistics for all stations in the IRIS archive.</a:t>
            </a:r>
          </a:p>
          <a:p>
            <a:r>
              <a:rPr lang="en-US" sz="2400" dirty="0"/>
              <a:t>A suite of web services providing quality assurance metrics on demand.</a:t>
            </a:r>
          </a:p>
          <a:p>
            <a:r>
              <a:rPr lang="en-US" sz="2400" dirty="0"/>
              <a:t>An ecosystem for rapid exploration of data quality and instrumentation state of health.</a:t>
            </a:r>
          </a:p>
          <a:p>
            <a:r>
              <a:rPr lang="en-US" sz="2400" dirty="0"/>
              <a:t>A collection of algorithms that continually process incoming waveform data and metadata.</a:t>
            </a:r>
          </a:p>
        </p:txBody>
      </p:sp>
    </p:spTree>
    <p:extLst>
      <p:ext uri="{BB962C8B-B14F-4D97-AF65-F5344CB8AC3E}">
        <p14:creationId xmlns:p14="http://schemas.microsoft.com/office/powerpoint/2010/main" val="26065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7804-6BEF-1E46-9073-2BF33604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MUSTANG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436A14-7A20-C348-9B40-357BA9AD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Case histories have indicated the need for continual quality assurance procedures by network operators.</a:t>
            </a:r>
          </a:p>
          <a:p>
            <a:r>
              <a:rPr lang="en-US" sz="2000" dirty="0"/>
              <a:t>Station monitoring of data quality is insufficient for spotting long term trending of problems.</a:t>
            </a:r>
          </a:p>
          <a:p>
            <a:r>
              <a:rPr lang="en-US" sz="2000" dirty="0"/>
              <a:t>Data quality is (</a:t>
            </a:r>
            <a:r>
              <a:rPr lang="en-US" sz="2000" i="1" dirty="0"/>
              <a:t>especially</a:t>
            </a:r>
            <a:r>
              <a:rPr lang="en-US" sz="2000" dirty="0"/>
              <a:t>) relevant for old datasets.</a:t>
            </a:r>
          </a:p>
          <a:p>
            <a:r>
              <a:rPr lang="en-US" sz="2000" dirty="0"/>
              <a:t>Exploration and filtering of data quality outliers demands instant access to figures (</a:t>
            </a:r>
            <a:r>
              <a:rPr lang="en-US" sz="2000" i="1" dirty="0"/>
              <a:t>not batched jobs</a:t>
            </a:r>
            <a:r>
              <a:rPr lang="en-US" sz="2000" dirty="0"/>
              <a:t>).</a:t>
            </a:r>
          </a:p>
          <a:p>
            <a:r>
              <a:rPr lang="en-US" sz="2000" dirty="0"/>
              <a:t>Data constantly changes, requiring that metrics be updated.</a:t>
            </a:r>
          </a:p>
          <a:p>
            <a:r>
              <a:rPr lang="en-US" sz="2000" dirty="0"/>
              <a:t>UI tools are easy to use, but do not scale well and are not conducive to automation (</a:t>
            </a:r>
            <a:r>
              <a:rPr lang="en-US" sz="2000" i="1" dirty="0"/>
              <a:t>hence web service APIs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36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EDB9-6C54-A64B-BD2C-7EDBD5FA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46" y="753292"/>
            <a:ext cx="8552905" cy="1066800"/>
          </a:xfrm>
        </p:spPr>
        <p:txBody>
          <a:bodyPr/>
          <a:lstStyle/>
          <a:p>
            <a:r>
              <a:rPr lang="en-US" dirty="0"/>
              <a:t>What Do I Get From MUSTANG?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E45A-1BCF-0741-9579-B338A479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56954"/>
            <a:ext cx="7772400" cy="1813560"/>
          </a:xfrm>
        </p:spPr>
        <p:txBody>
          <a:bodyPr/>
          <a:lstStyle/>
          <a:p>
            <a:r>
              <a:rPr lang="en-US" sz="2400" dirty="0"/>
              <a:t>In the most basic terms, columnar data points for station/channel/days</a:t>
            </a:r>
          </a:p>
          <a:p>
            <a:r>
              <a:rPr lang="en-US" sz="2400" dirty="0"/>
              <a:t>Target, start time, end time, load time</a:t>
            </a:r>
          </a:p>
          <a:p>
            <a:r>
              <a:rPr lang="en-US" sz="2400" dirty="0"/>
              <a:t>Measured value(s) for one metric/statistic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8D144-4D6C-5944-80CA-3F1C1E714D46}"/>
              </a:ext>
            </a:extLst>
          </p:cNvPr>
          <p:cNvSpPr txBox="1"/>
          <p:nvPr/>
        </p:nvSpPr>
        <p:spPr>
          <a:xfrm>
            <a:off x="148045" y="3683726"/>
            <a:ext cx="8926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"Sample Mean Metric" </a:t>
            </a:r>
          </a:p>
          <a:p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"value","target","start","end","</a:t>
            </a:r>
            <a:r>
              <a:rPr lang="en-US" sz="12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lddate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 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"467.1","HK.HKPS.00.BHE.M","2012/05/01 00:00:00","2012/05/01 23:59:59","2016/11/20 05:08:53" "257.1","HK.HKPS.00.BHN.M","2012/05/01 00:00:00","2012/05/01 23:59:59","2016/11/20 05:08:54" "474.2","HK.HKPS.00.BHZ.M","2012/05/01 00:00:00","2012/05/01 23:59:59","2016/11/20 05:08:55" "467.1","HK.HKPS..BHE.M","2012/05/01 00:00:00","2012/05/01 23:59:59","2016/11/20 05:08:56" "257.1","HK.HKPS..BHN.M","2012/05/01 00:00:00","2012/05/01 23:59:59","2016/11/20 05:08:57" "474.2","HK.HKPS..BHZ.M","2012/05/01 00:00:00","2012/05/01 23:59:59","2016/11/20 05:08:57" "467.2","HK.HKPS..HHE.M","2012/05/01 00:00:00","2012/05/01 23:59:59","2016/11/20 05:08:58" "257.2","HK.HKPS..HHN.M","2012/05/01 00:00:00","2012/05/01 23:59:59","2016/11/20 05:08:59" "474.3","HK.HKPS..HHZ.M","2012/05/01 00:00:00","2012/05/01 23:59:59","2016/11/20 05:08:59"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5D180-172A-3F47-903D-E781B10CB235}"/>
              </a:ext>
            </a:extLst>
          </p:cNvPr>
          <p:cNvSpPr txBox="1"/>
          <p:nvPr/>
        </p:nvSpPr>
        <p:spPr>
          <a:xfrm>
            <a:off x="295546" y="5956663"/>
            <a:ext cx="816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Not all metrics are created equal!</a:t>
            </a:r>
          </a:p>
        </p:txBody>
      </p:sp>
    </p:spTree>
    <p:extLst>
      <p:ext uri="{BB962C8B-B14F-4D97-AF65-F5344CB8AC3E}">
        <p14:creationId xmlns:p14="http://schemas.microsoft.com/office/powerpoint/2010/main" val="335633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FF1D-058D-8544-AE30-48DBF5E0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MUSTANG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9F35-6658-424B-974F-7357A4C6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layers and many hosts.</a:t>
            </a:r>
          </a:p>
          <a:p>
            <a:r>
              <a:rPr lang="en-US" dirty="0"/>
              <a:t>System is always available and can serve many users.</a:t>
            </a:r>
          </a:p>
          <a:p>
            <a:r>
              <a:rPr lang="en-US" dirty="0"/>
              <a:t>Daily activities including new metric calculations.</a:t>
            </a:r>
          </a:p>
          <a:p>
            <a:r>
              <a:rPr lang="en-US" dirty="0"/>
              <a:t>MUSTANG is continually growing and evolving.</a:t>
            </a:r>
          </a:p>
        </p:txBody>
      </p:sp>
    </p:spTree>
    <p:extLst>
      <p:ext uri="{BB962C8B-B14F-4D97-AF65-F5344CB8AC3E}">
        <p14:creationId xmlns:p14="http://schemas.microsoft.com/office/powerpoint/2010/main" val="42089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n 21">
            <a:extLst>
              <a:ext uri="{FF2B5EF4-FFF2-40B4-BE49-F238E27FC236}">
                <a16:creationId xmlns:a16="http://schemas.microsoft.com/office/drawing/2014/main" id="{647BD83E-8E66-B34D-B852-223E27374DF3}"/>
              </a:ext>
            </a:extLst>
          </p:cNvPr>
          <p:cNvSpPr/>
          <p:nvPr/>
        </p:nvSpPr>
        <p:spPr>
          <a:xfrm>
            <a:off x="4306805" y="3358959"/>
            <a:ext cx="1803400" cy="2444750"/>
          </a:xfrm>
          <a:prstGeom prst="can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4CBEDF88-FC91-914F-825E-AA8A2C04165C}"/>
              </a:ext>
            </a:extLst>
          </p:cNvPr>
          <p:cNvSpPr/>
          <p:nvPr/>
        </p:nvSpPr>
        <p:spPr>
          <a:xfrm>
            <a:off x="4306804" y="2985027"/>
            <a:ext cx="1803400" cy="827484"/>
          </a:xfrm>
          <a:prstGeom prst="can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A229DFEE-822D-A048-AB72-A1CC6518D12C}"/>
              </a:ext>
            </a:extLst>
          </p:cNvPr>
          <p:cNvSpPr/>
          <p:nvPr/>
        </p:nvSpPr>
        <p:spPr>
          <a:xfrm>
            <a:off x="4306803" y="2571285"/>
            <a:ext cx="1803400" cy="827484"/>
          </a:xfrm>
          <a:prstGeom prst="can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D8F658E5-2359-DA48-8E6D-AA5081D6D67A}"/>
              </a:ext>
            </a:extLst>
          </p:cNvPr>
          <p:cNvSpPr/>
          <p:nvPr/>
        </p:nvSpPr>
        <p:spPr>
          <a:xfrm>
            <a:off x="4306803" y="2157543"/>
            <a:ext cx="1803400" cy="827484"/>
          </a:xfrm>
          <a:prstGeom prst="can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3D09D6E8-5958-604B-BF5E-AA623C43D1EC}"/>
              </a:ext>
            </a:extLst>
          </p:cNvPr>
          <p:cNvSpPr/>
          <p:nvPr/>
        </p:nvSpPr>
        <p:spPr>
          <a:xfrm>
            <a:off x="3474109" y="3359872"/>
            <a:ext cx="1803400" cy="2444750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PSD Spectrograms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6763F0-C45D-8B4A-A4CD-7EB919BE1905}"/>
              </a:ext>
            </a:extLst>
          </p:cNvPr>
          <p:cNvSpPr txBox="1">
            <a:spLocks/>
          </p:cNvSpPr>
          <p:nvPr/>
        </p:nvSpPr>
        <p:spPr>
          <a:xfrm>
            <a:off x="1278915" y="109745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MUSTANG Database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1AC9F5B-453A-B041-AB45-46FE6C6F8243}"/>
              </a:ext>
            </a:extLst>
          </p:cNvPr>
          <p:cNvSpPr/>
          <p:nvPr/>
        </p:nvSpPr>
        <p:spPr>
          <a:xfrm>
            <a:off x="2815615" y="2158456"/>
            <a:ext cx="351789" cy="34937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4517E-45E2-1E47-BFFA-5D01A23CE944}"/>
              </a:ext>
            </a:extLst>
          </p:cNvPr>
          <p:cNvSpPr txBox="1"/>
          <p:nvPr/>
        </p:nvSpPr>
        <p:spPr>
          <a:xfrm>
            <a:off x="407197" y="2781459"/>
            <a:ext cx="2862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Postgres 9.5</a:t>
            </a:r>
          </a:p>
          <a:p>
            <a:r>
              <a:rPr lang="en-US" sz="3200" dirty="0"/>
              <a:t>10 TB in size</a:t>
            </a:r>
          </a:p>
          <a:p>
            <a:r>
              <a:rPr lang="en-US" sz="3200" dirty="0"/>
              <a:t>5.7 billon rows</a:t>
            </a:r>
          </a:p>
          <a:p>
            <a:r>
              <a:rPr lang="en-US" sz="3200" dirty="0"/>
              <a:t>~100 tables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83E6CF0C-C05F-3A4A-98EA-E2E353B6ED18}"/>
              </a:ext>
            </a:extLst>
          </p:cNvPr>
          <p:cNvSpPr/>
          <p:nvPr/>
        </p:nvSpPr>
        <p:spPr>
          <a:xfrm>
            <a:off x="3474108" y="2985939"/>
            <a:ext cx="1803400" cy="827484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DD65CC3D-7AA6-F148-92F5-595E81732150}"/>
              </a:ext>
            </a:extLst>
          </p:cNvPr>
          <p:cNvSpPr/>
          <p:nvPr/>
        </p:nvSpPr>
        <p:spPr>
          <a:xfrm>
            <a:off x="3474107" y="2572197"/>
            <a:ext cx="1803400" cy="827484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ECC7137A-8941-894C-B790-D4FE0F8D2F14}"/>
              </a:ext>
            </a:extLst>
          </p:cNvPr>
          <p:cNvSpPr/>
          <p:nvPr/>
        </p:nvSpPr>
        <p:spPr>
          <a:xfrm>
            <a:off x="3474107" y="2158455"/>
            <a:ext cx="1803400" cy="827484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3442B-3514-AE4B-BFEA-2B8860CFAC42}"/>
              </a:ext>
            </a:extLst>
          </p:cNvPr>
          <p:cNvSpPr txBox="1"/>
          <p:nvPr/>
        </p:nvSpPr>
        <p:spPr>
          <a:xfrm>
            <a:off x="3704518" y="3399682"/>
            <a:ext cx="13910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Standard Metrics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E57E4-9AE3-124C-96E9-8103129C94DB}"/>
              </a:ext>
            </a:extLst>
          </p:cNvPr>
          <p:cNvSpPr txBox="1"/>
          <p:nvPr/>
        </p:nvSpPr>
        <p:spPr>
          <a:xfrm>
            <a:off x="3669411" y="3011867"/>
            <a:ext cx="14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Stations/Channels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F207B-1467-A54E-9C32-9ED79039BB8E}"/>
              </a:ext>
            </a:extLst>
          </p:cNvPr>
          <p:cNvSpPr txBox="1"/>
          <p:nvPr/>
        </p:nvSpPr>
        <p:spPr>
          <a:xfrm>
            <a:off x="3920515" y="2576464"/>
            <a:ext cx="1301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Job Queue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9C9FCBA4-4984-F147-92D0-547F7895C8BE}"/>
              </a:ext>
            </a:extLst>
          </p:cNvPr>
          <p:cNvSpPr/>
          <p:nvPr/>
        </p:nvSpPr>
        <p:spPr>
          <a:xfrm>
            <a:off x="3086755" y="2386199"/>
            <a:ext cx="387350" cy="413742"/>
          </a:xfrm>
          <a:prstGeom prst="snip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1</a:t>
            </a:r>
          </a:p>
        </p:txBody>
      </p: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2BD89FA3-20C7-0543-A6E8-DCDA5E25CDB3}"/>
              </a:ext>
            </a:extLst>
          </p:cNvPr>
          <p:cNvSpPr/>
          <p:nvPr/>
        </p:nvSpPr>
        <p:spPr>
          <a:xfrm>
            <a:off x="3087847" y="3228039"/>
            <a:ext cx="387350" cy="413742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2</a:t>
            </a:r>
          </a:p>
        </p:txBody>
      </p:sp>
      <p:sp>
        <p:nvSpPr>
          <p:cNvPr id="19" name="Snip Single Corner Rectangle 18">
            <a:extLst>
              <a:ext uri="{FF2B5EF4-FFF2-40B4-BE49-F238E27FC236}">
                <a16:creationId xmlns:a16="http://schemas.microsoft.com/office/drawing/2014/main" id="{13E75A7E-8130-6948-868E-4F995D8B90F9}"/>
              </a:ext>
            </a:extLst>
          </p:cNvPr>
          <p:cNvSpPr/>
          <p:nvPr/>
        </p:nvSpPr>
        <p:spPr>
          <a:xfrm>
            <a:off x="3088934" y="3642055"/>
            <a:ext cx="387350" cy="413742"/>
          </a:xfrm>
          <a:prstGeom prst="snip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1</a:t>
            </a:r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72EA39F3-C90E-8D45-90E8-B59FFD8B22AF}"/>
              </a:ext>
            </a:extLst>
          </p:cNvPr>
          <p:cNvSpPr/>
          <p:nvPr/>
        </p:nvSpPr>
        <p:spPr>
          <a:xfrm>
            <a:off x="3088934" y="2800215"/>
            <a:ext cx="387350" cy="413742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C343C-CD3F-3A40-B9BD-B0424608AD76}"/>
              </a:ext>
            </a:extLst>
          </p:cNvPr>
          <p:cNvSpPr txBox="1"/>
          <p:nvPr/>
        </p:nvSpPr>
        <p:spPr>
          <a:xfrm>
            <a:off x="3022374" y="2085149"/>
            <a:ext cx="6224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Disk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B7F6C40-8581-ED45-97F1-C5883CF235A9}"/>
              </a:ext>
            </a:extLst>
          </p:cNvPr>
          <p:cNvSpPr/>
          <p:nvPr/>
        </p:nvSpPr>
        <p:spPr>
          <a:xfrm rot="5400000">
            <a:off x="4654604" y="4917668"/>
            <a:ext cx="287079" cy="20357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93BB1C-E79F-F54C-9694-574BC008521D}"/>
              </a:ext>
            </a:extLst>
          </p:cNvPr>
          <p:cNvSpPr txBox="1"/>
          <p:nvPr/>
        </p:nvSpPr>
        <p:spPr>
          <a:xfrm>
            <a:off x="4961026" y="1897270"/>
            <a:ext cx="12463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Offsite standby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F39A1-266A-2C42-9AE0-A780399BD4DE}"/>
              </a:ext>
            </a:extLst>
          </p:cNvPr>
          <p:cNvSpPr txBox="1"/>
          <p:nvPr/>
        </p:nvSpPr>
        <p:spPr>
          <a:xfrm>
            <a:off x="6108026" y="2457624"/>
            <a:ext cx="252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135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NFS mounted NetApp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VM server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UPSERT write </a:t>
            </a:r>
            <a:r>
              <a:rPr lang="en-US" dirty="0" err="1"/>
              <a:t>txns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JDBC clients w/pool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Async</a:t>
            </a:r>
            <a:r>
              <a:rPr lang="en-US" dirty="0"/>
              <a:t> hot standby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EEE20-763B-F34B-999B-1B6D653A6B5F}"/>
              </a:ext>
            </a:extLst>
          </p:cNvPr>
          <p:cNvSpPr txBox="1"/>
          <p:nvPr/>
        </p:nvSpPr>
        <p:spPr>
          <a:xfrm>
            <a:off x="3997923" y="1892391"/>
            <a:ext cx="91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582-1E47-D448-9160-D50187D8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dirty="0"/>
              <a:t>MUSTANG Web Services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2EA9B037-CD69-7346-9FF2-7700F3DF0421}"/>
              </a:ext>
            </a:extLst>
          </p:cNvPr>
          <p:cNvSpPr/>
          <p:nvPr/>
        </p:nvSpPr>
        <p:spPr>
          <a:xfrm>
            <a:off x="4031313" y="3178079"/>
            <a:ext cx="966221" cy="128943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8BC22D-2533-1849-8D38-8DE9C6E23567}"/>
              </a:ext>
            </a:extLst>
          </p:cNvPr>
          <p:cNvGrpSpPr/>
          <p:nvPr/>
        </p:nvGrpSpPr>
        <p:grpSpPr>
          <a:xfrm>
            <a:off x="4031312" y="2544418"/>
            <a:ext cx="966221" cy="872877"/>
            <a:chOff x="3551940" y="1719840"/>
            <a:chExt cx="1803401" cy="1654968"/>
          </a:xfrm>
        </p:grpSpPr>
        <p:sp>
          <p:nvSpPr>
            <p:cNvPr id="4" name="Can 3">
              <a:extLst>
                <a:ext uri="{FF2B5EF4-FFF2-40B4-BE49-F238E27FC236}">
                  <a16:creationId xmlns:a16="http://schemas.microsoft.com/office/drawing/2014/main" id="{BDDEFD2D-E4EB-FF4F-933C-9C70A03EE5AC}"/>
                </a:ext>
              </a:extLst>
            </p:cNvPr>
            <p:cNvSpPr/>
            <p:nvPr/>
          </p:nvSpPr>
          <p:spPr>
            <a:xfrm>
              <a:off x="3551941" y="2547324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Can 4">
              <a:extLst>
                <a:ext uri="{FF2B5EF4-FFF2-40B4-BE49-F238E27FC236}">
                  <a16:creationId xmlns:a16="http://schemas.microsoft.com/office/drawing/2014/main" id="{F4CA9864-A6DD-AA4E-B1AE-78F140E92CEA}"/>
                </a:ext>
              </a:extLst>
            </p:cNvPr>
            <p:cNvSpPr/>
            <p:nvPr/>
          </p:nvSpPr>
          <p:spPr>
            <a:xfrm>
              <a:off x="3551940" y="2133582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an 5">
              <a:extLst>
                <a:ext uri="{FF2B5EF4-FFF2-40B4-BE49-F238E27FC236}">
                  <a16:creationId xmlns:a16="http://schemas.microsoft.com/office/drawing/2014/main" id="{EE28ADC9-80FA-3B42-8E10-155FB08E3F08}"/>
                </a:ext>
              </a:extLst>
            </p:cNvPr>
            <p:cNvSpPr/>
            <p:nvPr/>
          </p:nvSpPr>
          <p:spPr>
            <a:xfrm>
              <a:off x="3551940" y="1719840"/>
              <a:ext cx="1803400" cy="827484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Cube 8">
            <a:extLst>
              <a:ext uri="{FF2B5EF4-FFF2-40B4-BE49-F238E27FC236}">
                <a16:creationId xmlns:a16="http://schemas.microsoft.com/office/drawing/2014/main" id="{5E55A90A-7A6D-6E48-967B-B38D0B583BC6}"/>
              </a:ext>
            </a:extLst>
          </p:cNvPr>
          <p:cNvSpPr/>
          <p:nvPr/>
        </p:nvSpPr>
        <p:spPr>
          <a:xfrm>
            <a:off x="2070613" y="2164698"/>
            <a:ext cx="1224501" cy="91440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tomcat1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EC5994F9-4115-2449-BCF6-08D28A7A2B15}"/>
              </a:ext>
            </a:extLst>
          </p:cNvPr>
          <p:cNvSpPr/>
          <p:nvPr/>
        </p:nvSpPr>
        <p:spPr>
          <a:xfrm>
            <a:off x="2070613" y="3553109"/>
            <a:ext cx="1224501" cy="91440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tomcat2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E218ED26-F24C-0044-97D4-F45705C7AAE8}"/>
              </a:ext>
            </a:extLst>
          </p:cNvPr>
          <p:cNvSpPr/>
          <p:nvPr/>
        </p:nvSpPr>
        <p:spPr>
          <a:xfrm>
            <a:off x="2070612" y="4962148"/>
            <a:ext cx="1224501" cy="914400"/>
          </a:xfrm>
          <a:prstGeom prst="cube">
            <a:avLst/>
          </a:prstGeom>
          <a:solidFill>
            <a:srgbClr val="0070C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tomcatN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91AE-349E-6D4B-8D4D-975CED0D6CA5}"/>
              </a:ext>
            </a:extLst>
          </p:cNvPr>
          <p:cNvSpPr txBox="1"/>
          <p:nvPr/>
        </p:nvSpPr>
        <p:spPr>
          <a:xfrm>
            <a:off x="2070613" y="4597166"/>
            <a:ext cx="104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DC210-C0F4-B146-8C7F-A919A1DA5427}"/>
              </a:ext>
            </a:extLst>
          </p:cNvPr>
          <p:cNvSpPr txBox="1"/>
          <p:nvPr/>
        </p:nvSpPr>
        <p:spPr>
          <a:xfrm>
            <a:off x="4997532" y="2298733"/>
            <a:ext cx="393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balanced tomcat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code written in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JDBC connections to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Clients perform HTTP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in various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‘measurements’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‘metrics’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‘targets’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a service to add new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services for spectral noise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9CAFF-146C-454D-B785-EF7C56F5816E}"/>
              </a:ext>
            </a:extLst>
          </p:cNvPr>
          <p:cNvSpPr txBox="1"/>
          <p:nvPr/>
        </p:nvSpPr>
        <p:spPr>
          <a:xfrm>
            <a:off x="3663212" y="4424955"/>
            <a:ext cx="1334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MUSTANG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82FF7E-3AC5-E24B-9F37-4A398375B33A}"/>
              </a:ext>
            </a:extLst>
          </p:cNvPr>
          <p:cNvCxnSpPr>
            <a:stCxn id="9" idx="5"/>
            <a:endCxn id="4" idx="2"/>
          </p:cNvCxnSpPr>
          <p:nvPr/>
        </p:nvCxnSpPr>
        <p:spPr bwMode="auto">
          <a:xfrm>
            <a:off x="3295114" y="2507598"/>
            <a:ext cx="736199" cy="691479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DC8FFD-45EB-CC4F-B7DE-6482BC1B7A0B}"/>
              </a:ext>
            </a:extLst>
          </p:cNvPr>
          <p:cNvCxnSpPr>
            <a:stCxn id="10" idx="5"/>
          </p:cNvCxnSpPr>
          <p:nvPr/>
        </p:nvCxnSpPr>
        <p:spPr bwMode="auto">
          <a:xfrm flipV="1">
            <a:off x="3295114" y="3583259"/>
            <a:ext cx="736197" cy="312750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2B158D-A619-CF44-B297-97BA320D1E5A}"/>
              </a:ext>
            </a:extLst>
          </p:cNvPr>
          <p:cNvSpPr txBox="1"/>
          <p:nvPr/>
        </p:nvSpPr>
        <p:spPr>
          <a:xfrm>
            <a:off x="3192571" y="311903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queries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59F069E8-FE70-7845-9910-66B5DB13D48E}"/>
              </a:ext>
            </a:extLst>
          </p:cNvPr>
          <p:cNvSpPr/>
          <p:nvPr/>
        </p:nvSpPr>
        <p:spPr bwMode="auto">
          <a:xfrm>
            <a:off x="446049" y="2164698"/>
            <a:ext cx="1063083" cy="3711850"/>
          </a:xfrm>
          <a:prstGeom prst="cloud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AD339-E46E-7349-80EF-BA5B693E1F09}"/>
              </a:ext>
            </a:extLst>
          </p:cNvPr>
          <p:cNvSpPr txBox="1"/>
          <p:nvPr/>
        </p:nvSpPr>
        <p:spPr>
          <a:xfrm>
            <a:off x="542693" y="3635298"/>
            <a:ext cx="96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F3EA5D-A8C6-8541-8E3F-9B1679297A4E}"/>
              </a:ext>
            </a:extLst>
          </p:cNvPr>
          <p:cNvCxnSpPr>
            <a:endCxn id="9" idx="2"/>
          </p:cNvCxnSpPr>
          <p:nvPr/>
        </p:nvCxnSpPr>
        <p:spPr bwMode="auto">
          <a:xfrm>
            <a:off x="1427356" y="2691161"/>
            <a:ext cx="643257" cy="45037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B0FB51-88DA-E04B-A658-73BD5E57ABC6}"/>
              </a:ext>
            </a:extLst>
          </p:cNvPr>
          <p:cNvCxnSpPr>
            <a:stCxn id="22" idx="3"/>
          </p:cNvCxnSpPr>
          <p:nvPr/>
        </p:nvCxnSpPr>
        <p:spPr bwMode="auto">
          <a:xfrm>
            <a:off x="1509132" y="3819964"/>
            <a:ext cx="561480" cy="76045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FAB7D83-5829-CE42-99F4-315FC0A3ACC2}"/>
              </a:ext>
            </a:extLst>
          </p:cNvPr>
          <p:cNvSpPr txBox="1"/>
          <p:nvPr/>
        </p:nvSpPr>
        <p:spPr>
          <a:xfrm>
            <a:off x="1427356" y="3151404"/>
            <a:ext cx="106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</a:p>
        </p:txBody>
      </p:sp>
      <p:pic>
        <p:nvPicPr>
          <p:cNvPr id="23" name="Picture 2" descr="Image result for notebook computer">
            <a:hlinkClick r:id="rId2"/>
            <a:extLst>
              <a:ext uri="{FF2B5EF4-FFF2-40B4-BE49-F238E27FC236}">
                <a16:creationId xmlns:a16="http://schemas.microsoft.com/office/drawing/2014/main" id="{F62E4B08-95EF-214D-B8C4-3A28738C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8625" r="6658" b="18891"/>
          <a:stretch/>
        </p:blipFill>
        <p:spPr bwMode="auto">
          <a:xfrm>
            <a:off x="617036" y="3976092"/>
            <a:ext cx="609600" cy="4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3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DA73-5D0B-E64B-9334-DEBAB210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Algorithms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34F3B-B2D0-5448-A5E8-09B7A890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4" y="2009244"/>
            <a:ext cx="4722841" cy="3404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25ABE-3E9E-C94B-BC0B-09982CEFA192}"/>
              </a:ext>
            </a:extLst>
          </p:cNvPr>
          <p:cNvSpPr txBox="1"/>
          <p:nvPr/>
        </p:nvSpPr>
        <p:spPr>
          <a:xfrm>
            <a:off x="5508703" y="1997763"/>
            <a:ext cx="3315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Metrics algorithms written in ‘R’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and archival </a:t>
            </a:r>
            <a:r>
              <a:rPr lang="en-US" dirty="0" err="1"/>
              <a:t>miniseed</a:t>
            </a:r>
            <a:r>
              <a:rPr lang="en-US" dirty="0"/>
              <a:t> data accessed via web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libmseed</a:t>
            </a:r>
            <a:r>
              <a:rPr lang="en-US" dirty="0"/>
              <a:t> reads </a:t>
            </a:r>
            <a:r>
              <a:rPr lang="en-US" dirty="0" err="1"/>
              <a:t>miniseed</a:t>
            </a:r>
            <a:r>
              <a:rPr lang="en-US" dirty="0"/>
              <a:t> into R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libraries make analysis algorithms easy to construct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scripts process many channels as a batch job</a:t>
            </a:r>
          </a:p>
        </p:txBody>
      </p:sp>
      <p:pic>
        <p:nvPicPr>
          <p:cNvPr id="1026" name="Picture 2" descr="R">
            <a:hlinkClick r:id="rId3"/>
            <a:extLst>
              <a:ext uri="{FF2B5EF4-FFF2-40B4-BE49-F238E27FC236}">
                <a16:creationId xmlns:a16="http://schemas.microsoft.com/office/drawing/2014/main" id="{FDB1CBF3-9A49-4C45-BDE6-BD1DDA0D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4" y="5414083"/>
            <a:ext cx="1270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48E0D7-EDEA-3E40-8E71-710677DDD988}"/>
              </a:ext>
            </a:extLst>
          </p:cNvPr>
          <p:cNvSpPr/>
          <p:nvPr/>
        </p:nvSpPr>
        <p:spPr>
          <a:xfrm>
            <a:off x="1874024" y="5724717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www.r-project.org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054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154F-4E08-2A4D-B422-76361A15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8644"/>
            <a:ext cx="7772400" cy="1066800"/>
          </a:xfrm>
        </p:spPr>
        <p:txBody>
          <a:bodyPr/>
          <a:lstStyle/>
          <a:p>
            <a:r>
              <a:rPr lang="en-US" dirty="0"/>
              <a:t>Master Control Runtime</a:t>
            </a:r>
          </a:p>
        </p:txBody>
      </p:sp>
      <p:pic>
        <p:nvPicPr>
          <p:cNvPr id="2050" name="Picture 2" descr="Image result for nixie clock">
            <a:hlinkClick r:id="rId2"/>
            <a:extLst>
              <a:ext uri="{FF2B5EF4-FFF2-40B4-BE49-F238E27FC236}">
                <a16:creationId xmlns:a16="http://schemas.microsoft.com/office/drawing/2014/main" id="{3E430782-4AEB-9A49-B0BB-1CC9B24E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093"/>
            <a:ext cx="1189064" cy="9437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light board">
            <a:hlinkClick r:id="rId4"/>
            <a:extLst>
              <a:ext uri="{FF2B5EF4-FFF2-40B4-BE49-F238E27FC236}">
                <a16:creationId xmlns:a16="http://schemas.microsoft.com/office/drawing/2014/main" id="{1D0AA89A-533E-6B4D-A934-3BE046FAB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/>
          <a:stretch/>
        </p:blipFill>
        <p:spPr bwMode="auto">
          <a:xfrm>
            <a:off x="685800" y="1981093"/>
            <a:ext cx="4464409" cy="1909191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">
            <a:hlinkClick r:id="rId6"/>
            <a:extLst>
              <a:ext uri="{FF2B5EF4-FFF2-40B4-BE49-F238E27FC236}">
                <a16:creationId xmlns:a16="http://schemas.microsoft.com/office/drawing/2014/main" id="{546D1277-FC59-724A-B671-F1E46D9A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5985"/>
            <a:ext cx="1270000" cy="9906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e 8">
            <a:extLst>
              <a:ext uri="{FF2B5EF4-FFF2-40B4-BE49-F238E27FC236}">
                <a16:creationId xmlns:a16="http://schemas.microsoft.com/office/drawing/2014/main" id="{39EA91B2-FA7B-5245-9FF1-F7E34A3BFCDC}"/>
              </a:ext>
            </a:extLst>
          </p:cNvPr>
          <p:cNvSpPr/>
          <p:nvPr/>
        </p:nvSpPr>
        <p:spPr>
          <a:xfrm>
            <a:off x="5181600" y="3940099"/>
            <a:ext cx="2922239" cy="1842372"/>
          </a:xfrm>
          <a:prstGeom prst="cube">
            <a:avLst>
              <a:gd name="adj" fmla="val 112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Image result for taking calls">
            <a:hlinkClick r:id="rId8"/>
            <a:extLst>
              <a:ext uri="{FF2B5EF4-FFF2-40B4-BE49-F238E27FC236}">
                <a16:creationId xmlns:a16="http://schemas.microsoft.com/office/drawing/2014/main" id="{297F41D0-F77A-0949-B320-0CA2D639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42" y="4254690"/>
            <a:ext cx="1457096" cy="118543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hlinkClick r:id="rId10"/>
            <a:extLst>
              <a:ext uri="{FF2B5EF4-FFF2-40B4-BE49-F238E27FC236}">
                <a16:creationId xmlns:a16="http://schemas.microsoft.com/office/drawing/2014/main" id="{D7D7AA3C-442A-5849-922A-2DAA5B96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82" y="4197381"/>
            <a:ext cx="2387183" cy="15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E7F8A3C9-C0B5-C948-8B5F-DF84AD1C13A6}"/>
              </a:ext>
            </a:extLst>
          </p:cNvPr>
          <p:cNvSpPr/>
          <p:nvPr/>
        </p:nvSpPr>
        <p:spPr bwMode="auto">
          <a:xfrm>
            <a:off x="7917985" y="4468215"/>
            <a:ext cx="877229" cy="659283"/>
          </a:xfrm>
          <a:prstGeom prst="stripedRigh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55D83FB2-E644-F049-AB2C-D7380F5E83C1}"/>
              </a:ext>
            </a:extLst>
          </p:cNvPr>
          <p:cNvSpPr/>
          <p:nvPr/>
        </p:nvSpPr>
        <p:spPr bwMode="auto">
          <a:xfrm>
            <a:off x="2129263" y="4548696"/>
            <a:ext cx="565304" cy="520391"/>
          </a:xfrm>
          <a:prstGeom prst="plus">
            <a:avLst>
              <a:gd name="adj" fmla="val 37857"/>
            </a:avLst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B81EF621-871E-B145-901F-FB46D62DA636}"/>
              </a:ext>
            </a:extLst>
          </p:cNvPr>
          <p:cNvSpPr/>
          <p:nvPr/>
        </p:nvSpPr>
        <p:spPr bwMode="auto">
          <a:xfrm>
            <a:off x="4453053" y="4543018"/>
            <a:ext cx="689721" cy="515803"/>
          </a:xfrm>
          <a:prstGeom prst="notchedRigh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B860C-DE10-1D48-A481-BCA0669DA23F}"/>
              </a:ext>
            </a:extLst>
          </p:cNvPr>
          <p:cNvSpPr txBox="1"/>
          <p:nvPr/>
        </p:nvSpPr>
        <p:spPr>
          <a:xfrm>
            <a:off x="5152376" y="2945695"/>
            <a:ext cx="89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Queue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C2AA0-8AD5-F549-8468-77108F51E66A}"/>
              </a:ext>
            </a:extLst>
          </p:cNvPr>
          <p:cNvSpPr txBox="1"/>
          <p:nvPr/>
        </p:nvSpPr>
        <p:spPr>
          <a:xfrm>
            <a:off x="773355" y="5509120"/>
            <a:ext cx="130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Metrics Workflow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46AEB-773C-0341-85DD-7BBED505CABB}"/>
              </a:ext>
            </a:extLst>
          </p:cNvPr>
          <p:cNvSpPr txBox="1"/>
          <p:nvPr/>
        </p:nvSpPr>
        <p:spPr>
          <a:xfrm>
            <a:off x="2842942" y="5508702"/>
            <a:ext cx="145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BAF40-BDED-6C47-A445-EED5DB085751}"/>
              </a:ext>
            </a:extLst>
          </p:cNvPr>
          <p:cNvSpPr txBox="1"/>
          <p:nvPr/>
        </p:nvSpPr>
        <p:spPr>
          <a:xfrm>
            <a:off x="5181600" y="5832285"/>
            <a:ext cx="245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Assigned Resource</a:t>
            </a:r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BF575729-F46C-0742-A666-2B22FCBA0EDA}"/>
              </a:ext>
            </a:extLst>
          </p:cNvPr>
          <p:cNvSpPr/>
          <p:nvPr/>
        </p:nvSpPr>
        <p:spPr bwMode="auto">
          <a:xfrm>
            <a:off x="6836973" y="2948009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885C79AC-6AD9-3A4B-B18B-3151A57A6973}"/>
              </a:ext>
            </a:extLst>
          </p:cNvPr>
          <p:cNvSpPr/>
          <p:nvPr/>
        </p:nvSpPr>
        <p:spPr bwMode="auto">
          <a:xfrm>
            <a:off x="6792933" y="2888923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ACD8768D-65B1-8740-B405-2896C3CFAC91}"/>
              </a:ext>
            </a:extLst>
          </p:cNvPr>
          <p:cNvSpPr/>
          <p:nvPr/>
        </p:nvSpPr>
        <p:spPr bwMode="auto">
          <a:xfrm>
            <a:off x="6748893" y="2810094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618CB113-339F-E74E-9CB4-FD9DC58E41F7}"/>
              </a:ext>
            </a:extLst>
          </p:cNvPr>
          <p:cNvSpPr/>
          <p:nvPr/>
        </p:nvSpPr>
        <p:spPr bwMode="auto">
          <a:xfrm>
            <a:off x="6704853" y="2727631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18CACEA6-9217-3640-9C24-89B39E22F411}"/>
              </a:ext>
            </a:extLst>
          </p:cNvPr>
          <p:cNvSpPr/>
          <p:nvPr/>
        </p:nvSpPr>
        <p:spPr bwMode="auto">
          <a:xfrm>
            <a:off x="6652998" y="2656225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4" name="Folded Corner 23">
            <a:extLst>
              <a:ext uri="{FF2B5EF4-FFF2-40B4-BE49-F238E27FC236}">
                <a16:creationId xmlns:a16="http://schemas.microsoft.com/office/drawing/2014/main" id="{C7B7AB30-D8C2-3B47-8816-29C91D753A47}"/>
              </a:ext>
            </a:extLst>
          </p:cNvPr>
          <p:cNvSpPr/>
          <p:nvPr/>
        </p:nvSpPr>
        <p:spPr bwMode="auto">
          <a:xfrm>
            <a:off x="6608958" y="2597139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F1016D1B-249F-AA4A-8C9F-38C5DF76E4CF}"/>
              </a:ext>
            </a:extLst>
          </p:cNvPr>
          <p:cNvSpPr/>
          <p:nvPr/>
        </p:nvSpPr>
        <p:spPr bwMode="auto">
          <a:xfrm>
            <a:off x="6564918" y="2518310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A783E891-20EA-504D-B053-5856B459A0E2}"/>
              </a:ext>
            </a:extLst>
          </p:cNvPr>
          <p:cNvSpPr/>
          <p:nvPr/>
        </p:nvSpPr>
        <p:spPr bwMode="auto">
          <a:xfrm>
            <a:off x="6520878" y="2435847"/>
            <a:ext cx="1582961" cy="379142"/>
          </a:xfrm>
          <a:prstGeom prst="foldedCorner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0C4CF-2BE8-A948-A9A4-786FE189B531}"/>
              </a:ext>
            </a:extLst>
          </p:cNvPr>
          <p:cNvSpPr txBox="1"/>
          <p:nvPr/>
        </p:nvSpPr>
        <p:spPr>
          <a:xfrm>
            <a:off x="6642719" y="2074421"/>
            <a:ext cx="19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Requests</a:t>
            </a:r>
          </a:p>
        </p:txBody>
      </p:sp>
      <p:sp>
        <p:nvSpPr>
          <p:cNvPr id="28" name="Notched Right Arrow 27">
            <a:extLst>
              <a:ext uri="{FF2B5EF4-FFF2-40B4-BE49-F238E27FC236}">
                <a16:creationId xmlns:a16="http://schemas.microsoft.com/office/drawing/2014/main" id="{3F33CDFB-905E-754B-898E-FFCC656F9848}"/>
              </a:ext>
            </a:extLst>
          </p:cNvPr>
          <p:cNvSpPr/>
          <p:nvPr/>
        </p:nvSpPr>
        <p:spPr bwMode="auto">
          <a:xfrm rot="5400000">
            <a:off x="6797676" y="3394457"/>
            <a:ext cx="689721" cy="515803"/>
          </a:xfrm>
          <a:prstGeom prst="notchedRightArrow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26425A-0D10-8A49-A56C-D3556615CA86}"/>
              </a:ext>
            </a:extLst>
          </p:cNvPr>
          <p:cNvCxnSpPr>
            <a:endCxn id="8" idx="0"/>
          </p:cNvCxnSpPr>
          <p:nvPr/>
        </p:nvCxnSpPr>
        <p:spPr bwMode="auto">
          <a:xfrm>
            <a:off x="1315844" y="3890284"/>
            <a:ext cx="4956" cy="475701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357950-60F9-6F47-92DA-FBCB0C30E097}"/>
              </a:ext>
            </a:extLst>
          </p:cNvPr>
          <p:cNvCxnSpPr/>
          <p:nvPr/>
        </p:nvCxnSpPr>
        <p:spPr bwMode="auto">
          <a:xfrm>
            <a:off x="3625695" y="3888573"/>
            <a:ext cx="4956" cy="475701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1684431"/>
      </p:ext>
    </p:extLst>
  </p:cSld>
  <p:clrMapOvr>
    <a:masterClrMapping/>
  </p:clrMapOvr>
</p:sld>
</file>

<file path=ppt/theme/theme1.xml><?xml version="1.0" encoding="utf-8"?>
<a:theme xmlns:a="http://schemas.openxmlformats.org/drawingml/2006/main" name="TATM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000FF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uality Assurance Workshop_GKS_EarlyDraft" id="{E8016C46-6611-6A47-BE69-EFF8B133335F}" vid="{3A0A657B-723B-DD42-93A2-D377DE5E7D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QAWorkshop_GKS_1</Template>
  <TotalTime>3157</TotalTime>
  <Words>932</Words>
  <Application>Microsoft Macintosh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Menlo</vt:lpstr>
      <vt:lpstr>TATM</vt:lpstr>
      <vt:lpstr>Introduction to MUSTANG</vt:lpstr>
      <vt:lpstr>What is MUSTANG?</vt:lpstr>
      <vt:lpstr>Motivations for MUSTANG</vt:lpstr>
      <vt:lpstr>What Do I Get From MUSTANG?</vt:lpstr>
      <vt:lpstr>MUSTANG Architecture</vt:lpstr>
      <vt:lpstr>PowerPoint Presentation</vt:lpstr>
      <vt:lpstr>MUSTANG Web Services</vt:lpstr>
      <vt:lpstr>Metrics Algorithms</vt:lpstr>
      <vt:lpstr>Master Control Runtime</vt:lpstr>
      <vt:lpstr>Distributed Metrics Processing</vt:lpstr>
      <vt:lpstr>Metrics Collection after Calculation</vt:lpstr>
      <vt:lpstr>MustangMQ Metrics Collection</vt:lpstr>
      <vt:lpstr>Just-in-Time Metrics</vt:lpstr>
      <vt:lpstr>PASTURE for metrics recalculation</vt:lpstr>
      <vt:lpstr>Secondary Data Center (ADC1)</vt:lpstr>
      <vt:lpstr>A Final Overview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MUSTANG</dc:title>
  <dc:creator>Robert Casey</dc:creator>
  <cp:lastModifiedBy>Gale Cox</cp:lastModifiedBy>
  <cp:revision>49</cp:revision>
  <dcterms:created xsi:type="dcterms:W3CDTF">2018-06-25T21:16:03Z</dcterms:created>
  <dcterms:modified xsi:type="dcterms:W3CDTF">2018-08-06T19:30:44Z</dcterms:modified>
</cp:coreProperties>
</file>